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38" r:id="rId2"/>
    <p:sldId id="256" r:id="rId3"/>
    <p:sldId id="257" r:id="rId4"/>
    <p:sldId id="339" r:id="rId5"/>
    <p:sldId id="340" r:id="rId6"/>
    <p:sldId id="342" r:id="rId7"/>
    <p:sldId id="350" r:id="rId8"/>
    <p:sldId id="343" r:id="rId9"/>
    <p:sldId id="341" r:id="rId10"/>
    <p:sldId id="379" r:id="rId11"/>
    <p:sldId id="380" r:id="rId12"/>
    <p:sldId id="262" r:id="rId13"/>
    <p:sldId id="345" r:id="rId14"/>
    <p:sldId id="347" r:id="rId15"/>
    <p:sldId id="260" r:id="rId16"/>
    <p:sldId id="348" r:id="rId17"/>
    <p:sldId id="351" r:id="rId18"/>
    <p:sldId id="349" r:id="rId19"/>
    <p:sldId id="344" r:id="rId20"/>
    <p:sldId id="352" r:id="rId21"/>
    <p:sldId id="354" r:id="rId22"/>
    <p:sldId id="372" r:id="rId23"/>
    <p:sldId id="355" r:id="rId24"/>
    <p:sldId id="373" r:id="rId25"/>
    <p:sldId id="356" r:id="rId26"/>
    <p:sldId id="359" r:id="rId27"/>
    <p:sldId id="357" r:id="rId28"/>
    <p:sldId id="360" r:id="rId29"/>
    <p:sldId id="358" r:id="rId30"/>
    <p:sldId id="361" r:id="rId31"/>
    <p:sldId id="370" r:id="rId32"/>
    <p:sldId id="367" r:id="rId33"/>
    <p:sldId id="368" r:id="rId34"/>
    <p:sldId id="369" r:id="rId35"/>
    <p:sldId id="371" r:id="rId36"/>
    <p:sldId id="374" r:id="rId37"/>
    <p:sldId id="375" r:id="rId38"/>
    <p:sldId id="377" r:id="rId39"/>
    <p:sldId id="382" r:id="rId40"/>
    <p:sldId id="383" r:id="rId41"/>
    <p:sldId id="384" r:id="rId42"/>
    <p:sldId id="387" r:id="rId43"/>
    <p:sldId id="263" r:id="rId44"/>
    <p:sldId id="274" r:id="rId45"/>
    <p:sldId id="273" r:id="rId46"/>
    <p:sldId id="388" r:id="rId47"/>
    <p:sldId id="264" r:id="rId48"/>
    <p:sldId id="385" r:id="rId49"/>
    <p:sldId id="268" r:id="rId50"/>
    <p:sldId id="269" r:id="rId51"/>
    <p:sldId id="389" r:id="rId52"/>
    <p:sldId id="278" r:id="rId53"/>
    <p:sldId id="270" r:id="rId54"/>
    <p:sldId id="271" r:id="rId55"/>
    <p:sldId id="279" r:id="rId56"/>
    <p:sldId id="28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3"/>
    <p:restoredTop sz="94643"/>
  </p:normalViewPr>
  <p:slideViewPr>
    <p:cSldViewPr snapToGrid="0" showGuides="1">
      <p:cViewPr varScale="1">
        <p:scale>
          <a:sx n="115" d="100"/>
          <a:sy n="115" d="100"/>
        </p:scale>
        <p:origin x="216" y="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86AF42-5638-154B-8519-9BEC6E87AB46}" type="doc">
      <dgm:prSet loTypeId="urn:microsoft.com/office/officeart/2005/8/layout/pyramid1" loCatId="" qsTypeId="urn:microsoft.com/office/officeart/2005/8/quickstyle/simple1" qsCatId="simple" csTypeId="urn:microsoft.com/office/officeart/2005/8/colors/accent6_3" csCatId="accent6" phldr="1"/>
      <dgm:spPr/>
    </dgm:pt>
    <dgm:pt modelId="{FDC671B0-A468-3E4A-95A2-0235F7D51E85}">
      <dgm:prSet phldrT="[Text]"/>
      <dgm:spPr/>
      <dgm:t>
        <a:bodyPr/>
        <a:lstStyle/>
        <a:p>
          <a:r>
            <a:rPr lang="en-US" dirty="0"/>
            <a:t>Physiological Ecology</a:t>
          </a:r>
        </a:p>
      </dgm:t>
    </dgm:pt>
    <dgm:pt modelId="{FD7E10B6-054F-074B-ADBA-A7C8AFC8B834}" type="parTrans" cxnId="{2F82420B-96BD-A049-BBA1-834CB9760BEC}">
      <dgm:prSet/>
      <dgm:spPr/>
      <dgm:t>
        <a:bodyPr/>
        <a:lstStyle/>
        <a:p>
          <a:endParaRPr lang="en-US"/>
        </a:p>
      </dgm:t>
    </dgm:pt>
    <dgm:pt modelId="{2205B8A7-DBF2-9D4D-A7C0-40B4ADE0E5F8}" type="sibTrans" cxnId="{2F82420B-96BD-A049-BBA1-834CB9760BEC}">
      <dgm:prSet/>
      <dgm:spPr/>
      <dgm:t>
        <a:bodyPr/>
        <a:lstStyle/>
        <a:p>
          <a:endParaRPr lang="en-US"/>
        </a:p>
      </dgm:t>
    </dgm:pt>
    <dgm:pt modelId="{73AC8DE3-918C-1B4D-8149-1778BF2DABC9}">
      <dgm:prSet phldrT="[Text]"/>
      <dgm:spPr/>
      <dgm:t>
        <a:bodyPr/>
        <a:lstStyle/>
        <a:p>
          <a:r>
            <a:rPr lang="en-US" dirty="0"/>
            <a:t>Population Ecology</a:t>
          </a:r>
        </a:p>
      </dgm:t>
    </dgm:pt>
    <dgm:pt modelId="{BE817DD7-F7E1-0A40-BB9A-B24340EFDD96}" type="parTrans" cxnId="{1C796D0D-E62F-AB48-827C-8E9E385AFF68}">
      <dgm:prSet/>
      <dgm:spPr/>
      <dgm:t>
        <a:bodyPr/>
        <a:lstStyle/>
        <a:p>
          <a:endParaRPr lang="en-US"/>
        </a:p>
      </dgm:t>
    </dgm:pt>
    <dgm:pt modelId="{E1F60DF9-E9D8-644F-A917-09AD9A9A80C5}" type="sibTrans" cxnId="{1C796D0D-E62F-AB48-827C-8E9E385AFF68}">
      <dgm:prSet/>
      <dgm:spPr/>
      <dgm:t>
        <a:bodyPr/>
        <a:lstStyle/>
        <a:p>
          <a:endParaRPr lang="en-US"/>
        </a:p>
      </dgm:t>
    </dgm:pt>
    <dgm:pt modelId="{EF9BAEBF-DC8F-294D-A786-1159D689A4B4}">
      <dgm:prSet phldrT="[Text]"/>
      <dgm:spPr/>
      <dgm:t>
        <a:bodyPr/>
        <a:lstStyle/>
        <a:p>
          <a:r>
            <a:rPr lang="en-US" dirty="0"/>
            <a:t>Community Ecology</a:t>
          </a:r>
        </a:p>
      </dgm:t>
    </dgm:pt>
    <dgm:pt modelId="{BB05A80C-8717-0C47-B78E-44374B8DA946}" type="parTrans" cxnId="{88A94FCF-A4E1-B54E-83F1-CDDD7D3286D5}">
      <dgm:prSet/>
      <dgm:spPr/>
      <dgm:t>
        <a:bodyPr/>
        <a:lstStyle/>
        <a:p>
          <a:endParaRPr lang="en-US"/>
        </a:p>
      </dgm:t>
    </dgm:pt>
    <dgm:pt modelId="{53533D40-72FA-0346-B2E3-EEAC97EF27E4}" type="sibTrans" cxnId="{88A94FCF-A4E1-B54E-83F1-CDDD7D3286D5}">
      <dgm:prSet/>
      <dgm:spPr/>
      <dgm:t>
        <a:bodyPr/>
        <a:lstStyle/>
        <a:p>
          <a:endParaRPr lang="en-US"/>
        </a:p>
      </dgm:t>
    </dgm:pt>
    <dgm:pt modelId="{D4C5A346-8115-F84F-9010-24274D76DEEF}">
      <dgm:prSet/>
      <dgm:spPr/>
      <dgm:t>
        <a:bodyPr/>
        <a:lstStyle/>
        <a:p>
          <a:r>
            <a:rPr lang="en-US" dirty="0"/>
            <a:t>Ecosystem Ecology</a:t>
          </a:r>
        </a:p>
      </dgm:t>
    </dgm:pt>
    <dgm:pt modelId="{E4DD3EBE-1584-F846-92F5-EF76E0F563B2}" type="parTrans" cxnId="{F4823C2A-262E-BF45-BD33-1BE2DBA70DC2}">
      <dgm:prSet/>
      <dgm:spPr/>
      <dgm:t>
        <a:bodyPr/>
        <a:lstStyle/>
        <a:p>
          <a:endParaRPr lang="en-US"/>
        </a:p>
      </dgm:t>
    </dgm:pt>
    <dgm:pt modelId="{95FE4C01-E326-1F42-B26F-21347BA296FC}" type="sibTrans" cxnId="{F4823C2A-262E-BF45-BD33-1BE2DBA70DC2}">
      <dgm:prSet/>
      <dgm:spPr/>
      <dgm:t>
        <a:bodyPr/>
        <a:lstStyle/>
        <a:p>
          <a:endParaRPr lang="en-US"/>
        </a:p>
      </dgm:t>
    </dgm:pt>
    <dgm:pt modelId="{EA6A8EAD-AA47-2B45-A93F-7A264C1E4443}" type="pres">
      <dgm:prSet presAssocID="{6C86AF42-5638-154B-8519-9BEC6E87AB46}" presName="Name0" presStyleCnt="0">
        <dgm:presLayoutVars>
          <dgm:dir/>
          <dgm:animLvl val="lvl"/>
          <dgm:resizeHandles val="exact"/>
        </dgm:presLayoutVars>
      </dgm:prSet>
      <dgm:spPr/>
    </dgm:pt>
    <dgm:pt modelId="{2215461F-0F5F-6E45-AD4F-598A6B7198A7}" type="pres">
      <dgm:prSet presAssocID="{FDC671B0-A468-3E4A-95A2-0235F7D51E85}" presName="Name8" presStyleCnt="0"/>
      <dgm:spPr/>
    </dgm:pt>
    <dgm:pt modelId="{3D7FFDFA-7408-B34A-8A36-35E4ACF82B8C}" type="pres">
      <dgm:prSet presAssocID="{FDC671B0-A468-3E4A-95A2-0235F7D51E85}" presName="level" presStyleLbl="node1" presStyleIdx="0" presStyleCnt="4">
        <dgm:presLayoutVars>
          <dgm:chMax val="1"/>
          <dgm:bulletEnabled val="1"/>
        </dgm:presLayoutVars>
      </dgm:prSet>
      <dgm:spPr/>
    </dgm:pt>
    <dgm:pt modelId="{7946DFCB-7C49-C041-B9F8-9CABEACDC4F6}" type="pres">
      <dgm:prSet presAssocID="{FDC671B0-A468-3E4A-95A2-0235F7D51E8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A9472D3-4793-5940-A662-9F4206E2C78F}" type="pres">
      <dgm:prSet presAssocID="{73AC8DE3-918C-1B4D-8149-1778BF2DABC9}" presName="Name8" presStyleCnt="0"/>
      <dgm:spPr/>
    </dgm:pt>
    <dgm:pt modelId="{9FFC5664-CBCC-5D45-8CA9-020B3FBCF51B}" type="pres">
      <dgm:prSet presAssocID="{73AC8DE3-918C-1B4D-8149-1778BF2DABC9}" presName="level" presStyleLbl="node1" presStyleIdx="1" presStyleCnt="4">
        <dgm:presLayoutVars>
          <dgm:chMax val="1"/>
          <dgm:bulletEnabled val="1"/>
        </dgm:presLayoutVars>
      </dgm:prSet>
      <dgm:spPr/>
    </dgm:pt>
    <dgm:pt modelId="{B44DAFE4-DEBF-2242-8738-655AEC04BDB8}" type="pres">
      <dgm:prSet presAssocID="{73AC8DE3-918C-1B4D-8149-1778BF2DAB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791F49A-09D2-FD4E-9942-F24E586D5CA6}" type="pres">
      <dgm:prSet presAssocID="{EF9BAEBF-DC8F-294D-A786-1159D689A4B4}" presName="Name8" presStyleCnt="0"/>
      <dgm:spPr/>
    </dgm:pt>
    <dgm:pt modelId="{6845F2E3-80BA-2049-9395-209B0BBA3229}" type="pres">
      <dgm:prSet presAssocID="{EF9BAEBF-DC8F-294D-A786-1159D689A4B4}" presName="level" presStyleLbl="node1" presStyleIdx="2" presStyleCnt="4">
        <dgm:presLayoutVars>
          <dgm:chMax val="1"/>
          <dgm:bulletEnabled val="1"/>
        </dgm:presLayoutVars>
      </dgm:prSet>
      <dgm:spPr/>
    </dgm:pt>
    <dgm:pt modelId="{7115A5BE-5402-F64B-A7C2-88F8E960B50C}" type="pres">
      <dgm:prSet presAssocID="{EF9BAEBF-DC8F-294D-A786-1159D689A4B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83BFC12-FD8D-0E41-A6C3-F9DA0B1F43B2}" type="pres">
      <dgm:prSet presAssocID="{D4C5A346-8115-F84F-9010-24274D76DEEF}" presName="Name8" presStyleCnt="0"/>
      <dgm:spPr/>
    </dgm:pt>
    <dgm:pt modelId="{AF31E798-5129-0149-B2DA-07AE465C90DB}" type="pres">
      <dgm:prSet presAssocID="{D4C5A346-8115-F84F-9010-24274D76DEEF}" presName="level" presStyleLbl="node1" presStyleIdx="3" presStyleCnt="4">
        <dgm:presLayoutVars>
          <dgm:chMax val="1"/>
          <dgm:bulletEnabled val="1"/>
        </dgm:presLayoutVars>
      </dgm:prSet>
      <dgm:spPr/>
    </dgm:pt>
    <dgm:pt modelId="{C30A45A5-1B6A-6B42-A1F6-A4D064AD9528}" type="pres">
      <dgm:prSet presAssocID="{D4C5A346-8115-F84F-9010-24274D76DEE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F82420B-96BD-A049-BBA1-834CB9760BEC}" srcId="{6C86AF42-5638-154B-8519-9BEC6E87AB46}" destId="{FDC671B0-A468-3E4A-95A2-0235F7D51E85}" srcOrd="0" destOrd="0" parTransId="{FD7E10B6-054F-074B-ADBA-A7C8AFC8B834}" sibTransId="{2205B8A7-DBF2-9D4D-A7C0-40B4ADE0E5F8}"/>
    <dgm:cxn modelId="{1C796D0D-E62F-AB48-827C-8E9E385AFF68}" srcId="{6C86AF42-5638-154B-8519-9BEC6E87AB46}" destId="{73AC8DE3-918C-1B4D-8149-1778BF2DABC9}" srcOrd="1" destOrd="0" parTransId="{BE817DD7-F7E1-0A40-BB9A-B24340EFDD96}" sibTransId="{E1F60DF9-E9D8-644F-A917-09AD9A9A80C5}"/>
    <dgm:cxn modelId="{F4823C2A-262E-BF45-BD33-1BE2DBA70DC2}" srcId="{6C86AF42-5638-154B-8519-9BEC6E87AB46}" destId="{D4C5A346-8115-F84F-9010-24274D76DEEF}" srcOrd="3" destOrd="0" parTransId="{E4DD3EBE-1584-F846-92F5-EF76E0F563B2}" sibTransId="{95FE4C01-E326-1F42-B26F-21347BA296FC}"/>
    <dgm:cxn modelId="{CB8B9D2A-2C85-4D46-8384-174A98FA1EE0}" type="presOf" srcId="{FDC671B0-A468-3E4A-95A2-0235F7D51E85}" destId="{7946DFCB-7C49-C041-B9F8-9CABEACDC4F6}" srcOrd="1" destOrd="0" presId="urn:microsoft.com/office/officeart/2005/8/layout/pyramid1"/>
    <dgm:cxn modelId="{A698BF2D-8E09-F247-9099-B5805A9A1C06}" type="presOf" srcId="{73AC8DE3-918C-1B4D-8149-1778BF2DABC9}" destId="{B44DAFE4-DEBF-2242-8738-655AEC04BDB8}" srcOrd="1" destOrd="0" presId="urn:microsoft.com/office/officeart/2005/8/layout/pyramid1"/>
    <dgm:cxn modelId="{C3125C72-2B52-0041-9EA3-0EE5A1D2B852}" type="presOf" srcId="{6C86AF42-5638-154B-8519-9BEC6E87AB46}" destId="{EA6A8EAD-AA47-2B45-A93F-7A264C1E4443}" srcOrd="0" destOrd="0" presId="urn:microsoft.com/office/officeart/2005/8/layout/pyramid1"/>
    <dgm:cxn modelId="{84D61985-03A3-5846-A5D5-5980F09C68D5}" type="presOf" srcId="{EF9BAEBF-DC8F-294D-A786-1159D689A4B4}" destId="{7115A5BE-5402-F64B-A7C2-88F8E960B50C}" srcOrd="1" destOrd="0" presId="urn:microsoft.com/office/officeart/2005/8/layout/pyramid1"/>
    <dgm:cxn modelId="{79D96CB1-CB29-9041-90B8-BF9484B9743F}" type="presOf" srcId="{D4C5A346-8115-F84F-9010-24274D76DEEF}" destId="{AF31E798-5129-0149-B2DA-07AE465C90DB}" srcOrd="0" destOrd="0" presId="urn:microsoft.com/office/officeart/2005/8/layout/pyramid1"/>
    <dgm:cxn modelId="{75898AB1-B285-2242-9151-0983D23AE2DC}" type="presOf" srcId="{73AC8DE3-918C-1B4D-8149-1778BF2DABC9}" destId="{9FFC5664-CBCC-5D45-8CA9-020B3FBCF51B}" srcOrd="0" destOrd="0" presId="urn:microsoft.com/office/officeart/2005/8/layout/pyramid1"/>
    <dgm:cxn modelId="{15EC3CB8-CCBC-B74A-8FAC-EDDC82D8742C}" type="presOf" srcId="{FDC671B0-A468-3E4A-95A2-0235F7D51E85}" destId="{3D7FFDFA-7408-B34A-8A36-35E4ACF82B8C}" srcOrd="0" destOrd="0" presId="urn:microsoft.com/office/officeart/2005/8/layout/pyramid1"/>
    <dgm:cxn modelId="{C6BE8DCB-4151-E74C-B9BD-9F19C08B8CF6}" type="presOf" srcId="{D4C5A346-8115-F84F-9010-24274D76DEEF}" destId="{C30A45A5-1B6A-6B42-A1F6-A4D064AD9528}" srcOrd="1" destOrd="0" presId="urn:microsoft.com/office/officeart/2005/8/layout/pyramid1"/>
    <dgm:cxn modelId="{88A94FCF-A4E1-B54E-83F1-CDDD7D3286D5}" srcId="{6C86AF42-5638-154B-8519-9BEC6E87AB46}" destId="{EF9BAEBF-DC8F-294D-A786-1159D689A4B4}" srcOrd="2" destOrd="0" parTransId="{BB05A80C-8717-0C47-B78E-44374B8DA946}" sibTransId="{53533D40-72FA-0346-B2E3-EEAC97EF27E4}"/>
    <dgm:cxn modelId="{CA63A6D4-961E-0741-AA03-D48C25044407}" type="presOf" srcId="{EF9BAEBF-DC8F-294D-A786-1159D689A4B4}" destId="{6845F2E3-80BA-2049-9395-209B0BBA3229}" srcOrd="0" destOrd="0" presId="urn:microsoft.com/office/officeart/2005/8/layout/pyramid1"/>
    <dgm:cxn modelId="{4D5DA40F-9FEC-894F-9503-4B5FD912747D}" type="presParOf" srcId="{EA6A8EAD-AA47-2B45-A93F-7A264C1E4443}" destId="{2215461F-0F5F-6E45-AD4F-598A6B7198A7}" srcOrd="0" destOrd="0" presId="urn:microsoft.com/office/officeart/2005/8/layout/pyramid1"/>
    <dgm:cxn modelId="{305B760A-2BED-8344-B38A-6807DE245ED8}" type="presParOf" srcId="{2215461F-0F5F-6E45-AD4F-598A6B7198A7}" destId="{3D7FFDFA-7408-B34A-8A36-35E4ACF82B8C}" srcOrd="0" destOrd="0" presId="urn:microsoft.com/office/officeart/2005/8/layout/pyramid1"/>
    <dgm:cxn modelId="{9E9AF19B-E60B-0445-8155-4AA7B474D904}" type="presParOf" srcId="{2215461F-0F5F-6E45-AD4F-598A6B7198A7}" destId="{7946DFCB-7C49-C041-B9F8-9CABEACDC4F6}" srcOrd="1" destOrd="0" presId="urn:microsoft.com/office/officeart/2005/8/layout/pyramid1"/>
    <dgm:cxn modelId="{59D21D8D-E1CE-4B46-948B-C70E0E4E1411}" type="presParOf" srcId="{EA6A8EAD-AA47-2B45-A93F-7A264C1E4443}" destId="{1A9472D3-4793-5940-A662-9F4206E2C78F}" srcOrd="1" destOrd="0" presId="urn:microsoft.com/office/officeart/2005/8/layout/pyramid1"/>
    <dgm:cxn modelId="{B7BD28AA-0141-3245-BDCB-62FFBD9994D8}" type="presParOf" srcId="{1A9472D3-4793-5940-A662-9F4206E2C78F}" destId="{9FFC5664-CBCC-5D45-8CA9-020B3FBCF51B}" srcOrd="0" destOrd="0" presId="urn:microsoft.com/office/officeart/2005/8/layout/pyramid1"/>
    <dgm:cxn modelId="{AF96BAB4-7296-6647-9610-96B6CE076E8B}" type="presParOf" srcId="{1A9472D3-4793-5940-A662-9F4206E2C78F}" destId="{B44DAFE4-DEBF-2242-8738-655AEC04BDB8}" srcOrd="1" destOrd="0" presId="urn:microsoft.com/office/officeart/2005/8/layout/pyramid1"/>
    <dgm:cxn modelId="{DFAE134E-37EB-6C4C-92D4-FB9B829DCDDB}" type="presParOf" srcId="{EA6A8EAD-AA47-2B45-A93F-7A264C1E4443}" destId="{7791F49A-09D2-FD4E-9942-F24E586D5CA6}" srcOrd="2" destOrd="0" presId="urn:microsoft.com/office/officeart/2005/8/layout/pyramid1"/>
    <dgm:cxn modelId="{0CF30420-057B-D640-89C7-EAC539EF3A72}" type="presParOf" srcId="{7791F49A-09D2-FD4E-9942-F24E586D5CA6}" destId="{6845F2E3-80BA-2049-9395-209B0BBA3229}" srcOrd="0" destOrd="0" presId="urn:microsoft.com/office/officeart/2005/8/layout/pyramid1"/>
    <dgm:cxn modelId="{1799FD07-A86E-5244-9B54-AA78C78BA144}" type="presParOf" srcId="{7791F49A-09D2-FD4E-9942-F24E586D5CA6}" destId="{7115A5BE-5402-F64B-A7C2-88F8E960B50C}" srcOrd="1" destOrd="0" presId="urn:microsoft.com/office/officeart/2005/8/layout/pyramid1"/>
    <dgm:cxn modelId="{317E0974-8EC4-A44C-88E3-0675BDB9C142}" type="presParOf" srcId="{EA6A8EAD-AA47-2B45-A93F-7A264C1E4443}" destId="{A83BFC12-FD8D-0E41-A6C3-F9DA0B1F43B2}" srcOrd="3" destOrd="0" presId="urn:microsoft.com/office/officeart/2005/8/layout/pyramid1"/>
    <dgm:cxn modelId="{069AE75D-CD62-E541-902A-81185499B9AD}" type="presParOf" srcId="{A83BFC12-FD8D-0E41-A6C3-F9DA0B1F43B2}" destId="{AF31E798-5129-0149-B2DA-07AE465C90DB}" srcOrd="0" destOrd="0" presId="urn:microsoft.com/office/officeart/2005/8/layout/pyramid1"/>
    <dgm:cxn modelId="{5763D19F-28C6-2B45-9A28-B891B4EB5336}" type="presParOf" srcId="{A83BFC12-FD8D-0E41-A6C3-F9DA0B1F43B2}" destId="{C30A45A5-1B6A-6B42-A1F6-A4D064AD952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FFDFA-7408-B34A-8A36-35E4ACF82B8C}">
      <dsp:nvSpPr>
        <dsp:cNvPr id="0" name=""/>
        <dsp:cNvSpPr/>
      </dsp:nvSpPr>
      <dsp:spPr>
        <a:xfrm>
          <a:off x="3047999" y="0"/>
          <a:ext cx="2032000" cy="1354666"/>
        </a:xfrm>
        <a:prstGeom prst="trapezoid">
          <a:avLst>
            <a:gd name="adj" fmla="val 75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Physiological Ecology</a:t>
          </a:r>
        </a:p>
      </dsp:txBody>
      <dsp:txXfrm>
        <a:off x="3047999" y="0"/>
        <a:ext cx="2032000" cy="1354666"/>
      </dsp:txXfrm>
    </dsp:sp>
    <dsp:sp modelId="{9FFC5664-CBCC-5D45-8CA9-020B3FBCF51B}">
      <dsp:nvSpPr>
        <dsp:cNvPr id="0" name=""/>
        <dsp:cNvSpPr/>
      </dsp:nvSpPr>
      <dsp:spPr>
        <a:xfrm>
          <a:off x="2032000" y="1354666"/>
          <a:ext cx="4064000" cy="1354666"/>
        </a:xfrm>
        <a:prstGeom prst="trapezoid">
          <a:avLst>
            <a:gd name="adj" fmla="val 75000"/>
          </a:avLst>
        </a:prstGeom>
        <a:solidFill>
          <a:schemeClr val="accent6">
            <a:shade val="80000"/>
            <a:hueOff val="127422"/>
            <a:satOff val="-9522"/>
            <a:lumOff val="104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Population Ecology</a:t>
          </a:r>
        </a:p>
      </dsp:txBody>
      <dsp:txXfrm>
        <a:off x="2743199" y="1354666"/>
        <a:ext cx="2641600" cy="1354666"/>
      </dsp:txXfrm>
    </dsp:sp>
    <dsp:sp modelId="{6845F2E3-80BA-2049-9395-209B0BBA3229}">
      <dsp:nvSpPr>
        <dsp:cNvPr id="0" name=""/>
        <dsp:cNvSpPr/>
      </dsp:nvSpPr>
      <dsp:spPr>
        <a:xfrm>
          <a:off x="1015999" y="2709333"/>
          <a:ext cx="6096000" cy="1354666"/>
        </a:xfrm>
        <a:prstGeom prst="trapezoid">
          <a:avLst>
            <a:gd name="adj" fmla="val 75000"/>
          </a:avLst>
        </a:prstGeom>
        <a:solidFill>
          <a:schemeClr val="accent6">
            <a:shade val="80000"/>
            <a:hueOff val="254844"/>
            <a:satOff val="-19043"/>
            <a:lumOff val="209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Community Ecology</a:t>
          </a:r>
        </a:p>
      </dsp:txBody>
      <dsp:txXfrm>
        <a:off x="2082799" y="2709333"/>
        <a:ext cx="3962400" cy="1354666"/>
      </dsp:txXfrm>
    </dsp:sp>
    <dsp:sp modelId="{AF31E798-5129-0149-B2DA-07AE465C90DB}">
      <dsp:nvSpPr>
        <dsp:cNvPr id="0" name=""/>
        <dsp:cNvSpPr/>
      </dsp:nvSpPr>
      <dsp:spPr>
        <a:xfrm>
          <a:off x="0" y="4064000"/>
          <a:ext cx="8128000" cy="1354666"/>
        </a:xfrm>
        <a:prstGeom prst="trapezoid">
          <a:avLst>
            <a:gd name="adj" fmla="val 75000"/>
          </a:avLst>
        </a:prstGeom>
        <a:solidFill>
          <a:schemeClr val="accent6">
            <a:shade val="80000"/>
            <a:hueOff val="382266"/>
            <a:satOff val="-28565"/>
            <a:lumOff val="314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Ecosystem Ecology</a:t>
          </a:r>
        </a:p>
      </dsp:txBody>
      <dsp:txXfrm>
        <a:off x="1422399" y="4064000"/>
        <a:ext cx="5283200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1F577-8F2B-4D48-AC73-A548BECED149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1C65-B8F9-594F-B688-2A43B2C83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49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 to these questions require an understanding of the interactions between organisms and their physical environments</a:t>
            </a:r>
          </a:p>
          <a:p>
            <a:endParaRPr lang="en-US" dirty="0"/>
          </a:p>
          <a:p>
            <a:r>
              <a:rPr lang="en-US" dirty="0"/>
              <a:t>They also require a focus on integrated ecological systems rather than individual organisms or physical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41C65-B8F9-594F-B688-2A43B2C83C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43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1BD05101-72D6-4547-9973-B7FA3407AB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3AE54D-72F7-9148-86D3-2E42DFB6A65F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1ECF520-1029-FE46-A80F-4EF70BC003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9DDD328-8373-F74B-BAB9-2A8F27D5A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881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7625A07B-527C-3F4B-AF4A-520560F3E7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4884D1-BF86-274A-A2ED-03647BF1E59D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48D79ADD-78C5-0F4C-AA1F-BC10943CA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399DEBC-0088-724A-9043-B1FA6AC18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8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58D49F79-7459-5440-AC5C-BAC77D817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E7CD96-50C7-4142-A67B-16908768A0BC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BE7C9BB-10C5-F147-9458-2D34A0DD3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3549E9F-EECA-A849-BBCC-E406ACB2D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294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1F97D0AF-8792-1542-BE1F-201A7EC276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7CE7C6-3D6C-1745-8197-1A99D1345BFA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70416B61-117D-8146-B387-FF5B8DC05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9C17331-4660-8F4B-8CA9-74651965D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054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C50B316-9B4C-3444-AC4C-B933B077D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599E44-4175-D643-9A00-17A889863980}" type="slidenum">
              <a:rPr lang="en-US" altLang="en-US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FBE13821-30D5-AD47-9ED0-EC1DF697D7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1B1E2B7-3433-A942-BC6E-50526F249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06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C3EC-C002-6B08-A221-1335755D7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D8847-F24B-32D4-C001-060130146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909B-7365-F654-FD50-BE5B9875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197AD-D508-2040-80C4-29B64613AA75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D0943-DD9D-FF7C-0AA1-BBFE0FAF5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054E-6E1B-386E-6D73-34912E23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0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023C-D235-A89B-CEBC-8E400A75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967F3-99E0-95C7-99A5-66D35788C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4939C-4696-1D44-EF91-550AC624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5066-5531-B442-AE41-047E639462A7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15CE8-EBA4-59D5-0AC3-9EEC0F8A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224D8-14A3-149C-F8E4-9C57C47E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8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055F3-8775-15D6-61EB-672D3C008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39F9E-2AAA-16F6-3E0F-1C05351AE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C94FC-53F5-3AE2-3F6E-E4CDBEF5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4AA84-B1CA-AF4A-94C9-6A93CE88FD41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AFD45-0A40-F2BD-7746-2703D78F2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F216B-B912-85E2-F113-8C3A9F2C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3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F1EA-D0ED-1F66-D781-A16ED9D15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2E233-61CC-66F5-BCC8-619BFDE8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08196-C03F-8C05-7418-4348774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9A26E-2375-8B43-A065-555468CD2808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70762-9448-DAB6-32A3-3EFD4C2AA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5A9C9-A941-D737-C13A-C2533AB9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06615-01F6-AF92-07D3-22ED2810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4FCCF-483D-8812-A40C-BD9E7EF49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3FE80-2210-0F56-E4F5-194D57594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8A2E-EEA7-B14F-AB90-CC540A17C21E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6FCA6-0205-CBA3-122E-A8B4D61E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9F761-2FE3-D4E6-2C66-9B679FF3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4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1F78-E398-00DC-7135-30DF47DE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D04E7-AB22-14EE-59AA-322C515EE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356CA-6F1D-F8E7-3CF5-F000C7ECC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53308-FDDA-D7DF-19D4-CAC1AC3D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94A01-66D5-3A44-82B1-350E78F5883E}" type="datetime1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029A3-B2AD-5435-6A24-A2C084A2D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695A6-57F7-1CA4-BAD2-6EFFB5A7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3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2FC8-29E9-3AC0-EBCA-3D711184B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8B6DA-424D-8763-79E7-2BC065393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9D7BD-6EDA-6C49-8A05-BCC5F42CC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FCA5B-9329-F682-AA5F-143C29709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C6DEA-67CE-64A8-3ED4-61702A0A4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6B1CA-93D4-8A62-185A-7216AC50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071C-7963-0A4E-8109-358D90CAE9E6}" type="datetime1">
              <a:rPr lang="en-US" smtClean="0"/>
              <a:t>1/27/26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DD461-0721-FD72-A18D-027E3E14E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A0C72-9E79-E920-D66A-907494DF4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1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A87B-FA5F-BFC8-0DBA-E7C249D0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3563-5936-E2F8-35FD-B476DC05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EDC7-B2EB-074C-AC43-A52EC084AF8A}" type="datetime1">
              <a:rPr lang="en-US" smtClean="0"/>
              <a:t>1/27/26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7CD04-23D1-698E-2A56-84CCB800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4776B-BF61-6147-5DD5-EBEC7A85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8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71CA8-4047-A596-A084-0E58E528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22DC-EC1B-884C-B37F-BE239D882FA0}" type="datetime1">
              <a:rPr lang="en-US" smtClean="0"/>
              <a:t>1/27/26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D70E-0199-0B5D-F88A-56CB33CB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BD9C4-E69E-013F-5214-A912CBB5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7B181-CC16-FEB4-6EC3-FEDAFD8E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DD53-ABE5-4F6D-986D-F813E8BE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C6251-9FB7-D831-BBA7-A78EBA377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D9AD3-D8E6-4F2B-3ACD-885A7A10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8794-8EBE-C149-A0BE-DF53AFF4547C}" type="datetime1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AF31F-AFAE-E509-7E27-2CD9A8B9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0EC0B-DD1B-1951-A0F1-17E8CE17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9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3442-9DC1-9286-FE73-0E358AD1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4EB83-83E4-86EF-8E7C-666909293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926C0-9CDF-A577-6BB8-FD45E7DB4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0FF97-B14A-96DA-398E-B571E606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9B8D-A017-F548-B26A-EF8292065EF8}" type="datetime1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310F6-E85C-F58B-FF99-5F21853D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99349-C24D-A0DC-B942-806BD810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1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7C55B0-6858-760B-2261-248E57A1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16FFA-DCCB-C174-3EAC-7082D3F7E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0DD6-1FA5-E261-AC97-21F92D682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1BDBA1-CF57-9746-9255-016F94689431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3DAA1-DD9B-8A51-0954-F540CFB71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054D9-CE45-106B-1B30-0BFC30605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9BE24D-7C79-6941-874E-A9129927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0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1F46-D8E4-CF0E-88C3-703D7980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icebreaker!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7D41-764F-8A7C-4D41-408457950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 in groups of three and introduce yourself. Please discuss the following: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Name</a:t>
            </a:r>
          </a:p>
          <a:p>
            <a:r>
              <a:rPr lang="en-US" dirty="0"/>
              <a:t>Major/Minor</a:t>
            </a:r>
          </a:p>
          <a:p>
            <a:r>
              <a:rPr lang="en-US" dirty="0"/>
              <a:t>Year</a:t>
            </a:r>
          </a:p>
          <a:p>
            <a:r>
              <a:rPr lang="en-US" dirty="0"/>
              <a:t>Favorite class taken so far</a:t>
            </a:r>
          </a:p>
          <a:p>
            <a:r>
              <a:rPr lang="en-US" dirty="0"/>
              <a:t>Something interesting about you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59BFB-6AC3-3351-C90D-9DFB23FE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1981-2BED-EEC9-1AFE-9D167CE3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examples of ecosystems?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DD155-66C2-394C-7188-2AEE03201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04E27-1295-6E8D-843E-9907626F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8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F2185-3451-3F3F-7528-F80E248C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464" y="0"/>
            <a:ext cx="7163071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1899D-592C-68AE-9388-CFC52BAC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5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55D2-64AC-DDD0-24A9-D01951E8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87366"/>
            <a:ext cx="10515600" cy="31751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Ecosystem ecology </a:t>
            </a:r>
            <a:r>
              <a:rPr lang="en-US" dirty="0"/>
              <a:t>is the study of the interactions between organisms and their environment as an integrated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C937-6E0D-5966-AE23-6BED17E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B1124-9110-DB22-3E3F-C561057B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FBAE1A-172A-4F18-CFEA-899493498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ecology is a game of pools and fluxes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A709EA-5D4A-378C-546D-186D72EA0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Ecosystem ecologists seek to understand factors that regulate pools and fluxes of materials and energy through ecological systems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Pools</a:t>
            </a:r>
            <a:r>
              <a:rPr lang="en-US" dirty="0"/>
              <a:t> – quantities of a given material/energy (e.g., carbon, water, nitrogen)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Fluxes</a:t>
            </a:r>
            <a:r>
              <a:rPr lang="en-US" dirty="0"/>
              <a:t> – flows of a given material/energy (e.g., photosynthesis, respiration)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Ecosystem processes </a:t>
            </a:r>
            <a:r>
              <a:rPr lang="en-US" dirty="0"/>
              <a:t>describe the transfer of energy and materials from one pool to another (i.e., a flux)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F8F8F-DE3C-5922-CB78-EE73323D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6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146294-6677-EE40-A970-98849CEB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41" y="537867"/>
            <a:ext cx="9110518" cy="5782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0AFE4-3492-F0D0-B660-158BDAF17249}"/>
              </a:ext>
            </a:extLst>
          </p:cNvPr>
          <p:cNvSpPr txBox="1"/>
          <p:nvPr/>
        </p:nvSpPr>
        <p:spPr>
          <a:xfrm>
            <a:off x="8253101" y="6611779"/>
            <a:ext cx="3938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www.canr.msu.edu</a:t>
            </a:r>
            <a:r>
              <a:rPr lang="en-US" sz="1000" dirty="0"/>
              <a:t>/news/carbon-fluxes-and-carbon-stocks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239C9-32A4-80FC-F9C9-051FA6ED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5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A006-BE1E-A012-973B-DECF0616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ecology seeks to answer questions like: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07DC-02C9-285A-EABF-F49D08BA0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do tropical forests have large trees but accumulate only a thin layer of dead leaves at the soil surface, while the tundra supports small plants but an abundance of organic matter at the soil surface?</a:t>
            </a:r>
          </a:p>
          <a:p>
            <a:endParaRPr lang="en-US" dirty="0"/>
          </a:p>
          <a:p>
            <a:r>
              <a:rPr lang="en-US" dirty="0"/>
              <a:t>Why does the concentration of carbon dioxide in the atmosphere decrease in the summer and increase in the winter?</a:t>
            </a:r>
          </a:p>
          <a:p>
            <a:endParaRPr lang="en-US" dirty="0"/>
          </a:p>
          <a:p>
            <a:r>
              <a:rPr lang="en-US" dirty="0"/>
              <a:t>What happens to nitrogen fertilizer that farmers add to their fields but do not harvest with the crop?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C1E2D-CD18-DE24-3767-9A887FA7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6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DA45E-BB43-FCF6-7B03-9CFD6BFCA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Ecosystem processes can be studied at many spatial scales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A8019-B313-F285-813E-1C99EF1C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729" y="62439"/>
            <a:ext cx="4746849" cy="6733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93BB7-13C4-FE8C-6A59-AA02E7F4C986}"/>
              </a:ext>
            </a:extLst>
          </p:cNvPr>
          <p:cNvSpPr txBox="1"/>
          <p:nvPr/>
        </p:nvSpPr>
        <p:spPr>
          <a:xfrm>
            <a:off x="318114" y="5964866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is very important when considering certain questions in ecosystem ecology!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7470E-7802-FC47-4E94-883ACCD8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636C-F826-903D-FC4B-34AF246B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some examples of ecosystem processes?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scale might these processes be measured?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3E678-3810-425E-49C0-85457958F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392F1-66C1-609C-D07D-74474279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44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3CA89-0FE7-957F-25AE-777D8848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Ecosystem processes are an </a:t>
            </a:r>
            <a:r>
              <a:rPr lang="en-US" dirty="0">
                <a:solidFill>
                  <a:srgbClr val="FF0000"/>
                </a:solidFill>
              </a:rPr>
              <a:t>emergent property </a:t>
            </a:r>
            <a:r>
              <a:rPr lang="en-US" dirty="0"/>
              <a:t>product of different ecological hierarchies</a:t>
            </a:r>
          </a:p>
        </p:txBody>
      </p:sp>
      <p:pic>
        <p:nvPicPr>
          <p:cNvPr id="1026" name="Picture 2" descr="Spatial and temporal scales within which individuals, populations and... |  Download Scientific Diagram">
            <a:extLst>
              <a:ext uri="{FF2B5EF4-FFF2-40B4-BE49-F238E27FC236}">
                <a16:creationId xmlns:a16="http://schemas.microsoft.com/office/drawing/2014/main" id="{4573F174-8965-6381-F512-D4B918A4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12" y="1874097"/>
            <a:ext cx="6617033" cy="48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BD5EA6-DA02-674F-8D88-DF76FB38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7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AFAC56-C646-F52D-92D9-79CE559C2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Given this, ecosystem ecology depends on information from physiological, population, and community ecology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CB90C-29B8-1A64-6BE6-65C93306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36" y="1758330"/>
            <a:ext cx="5285868" cy="49518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FB4810-5F90-D4C1-EACD-755D77E84209}"/>
              </a:ext>
            </a:extLst>
          </p:cNvPr>
          <p:cNvSpPr txBox="1"/>
          <p:nvPr/>
        </p:nvSpPr>
        <p:spPr>
          <a:xfrm>
            <a:off x="9346020" y="3033945"/>
            <a:ext cx="256813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also integrates several other study disciplines, including those from social sciences!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05734-A2F2-A289-E9C0-9BCA3E44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68FC-C40B-A8FB-940E-DC63558E5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1: The Ecosystem Concept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B4D1-DDD8-FCDC-6A80-65E51F68A9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Principles of Terrestrial Ecosystem Ecology</a:t>
            </a:r>
          </a:p>
          <a:p>
            <a:r>
              <a:rPr lang="en-US" dirty="0"/>
              <a:t>January 22,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FEDE8-41B7-0980-4F37-544821E7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0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82C6-389F-45BB-14F0-E67E24E3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processes are regulated by several state factors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8D37965-A6BE-55AF-EB0E-2C2561E2F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352" y="1811953"/>
            <a:ext cx="55626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Hans Jenny (US soil scientist) in 1941 first to formalize a quantitative model of soil formation as well as the </a:t>
            </a:r>
            <a:r>
              <a:rPr lang="ja-JP" altLang="en-US" sz="2400" b="1"/>
              <a:t>“</a:t>
            </a:r>
            <a:r>
              <a:rPr lang="en-US" altLang="ja-JP" sz="2400" b="1" dirty="0"/>
              <a:t>state factors</a:t>
            </a:r>
            <a:r>
              <a:rPr lang="ja-JP" altLang="en-US" sz="2400" b="1"/>
              <a:t>”</a:t>
            </a:r>
            <a:r>
              <a:rPr lang="en-US" altLang="ja-JP" sz="2400" b="1" dirty="0"/>
              <a:t> that set the bounds for characteristics of an ecosystem: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S = f (climate, organisms, relief/topography, parent material, time)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C009A-5B7B-08E2-2EFD-D8547BFD8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3626" y="3200400"/>
            <a:ext cx="31019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24BAF-7DC9-C002-79BF-879E2977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73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>
            <a:extLst>
              <a:ext uri="{FF2B5EF4-FFF2-40B4-BE49-F238E27FC236}">
                <a16:creationId xmlns:a16="http://schemas.microsoft.com/office/drawing/2014/main" id="{D84E1AA7-4FB2-2149-A830-D6BCE710D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AF4B7F4A-396B-9346-9BA3-763304EFD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Cl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0628D254-8C96-5340-A1E6-F8FC6A446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99333" name="Text Box 5">
            <a:extLst>
              <a:ext uri="{FF2B5EF4-FFF2-40B4-BE49-F238E27FC236}">
                <a16:creationId xmlns:a16="http://schemas.microsoft.com/office/drawing/2014/main" id="{C51D0CB0-D5CF-094A-8F5B-EEA69F414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DF1195B3-2BA1-4A4E-93D1-5815889E2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99335" name="Text Box 7">
            <a:extLst>
              <a:ext uri="{FF2B5EF4-FFF2-40B4-BE49-F238E27FC236}">
                <a16:creationId xmlns:a16="http://schemas.microsoft.com/office/drawing/2014/main" id="{F818A59A-0D8A-A440-A2AC-A04B865B7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99336" name="Text Box 8">
            <a:extLst>
              <a:ext uri="{FF2B5EF4-FFF2-40B4-BE49-F238E27FC236}">
                <a16:creationId xmlns:a16="http://schemas.microsoft.com/office/drawing/2014/main" id="{94FC0843-63F1-CA49-9405-5019B3B67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33400"/>
            <a:ext cx="2286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Climate</a:t>
            </a:r>
          </a:p>
        </p:txBody>
      </p:sp>
      <p:sp>
        <p:nvSpPr>
          <p:cNvPr id="99337" name="Text Box 9">
            <a:extLst>
              <a:ext uri="{FF2B5EF4-FFF2-40B4-BE49-F238E27FC236}">
                <a16:creationId xmlns:a16="http://schemas.microsoft.com/office/drawing/2014/main" id="{513DDC0E-76EB-9A44-936F-0B625870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905001"/>
            <a:ext cx="2895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/>
              <a:t>* Precipitation</a:t>
            </a:r>
          </a:p>
          <a:p>
            <a:pPr>
              <a:spcBef>
                <a:spcPct val="50000"/>
              </a:spcBef>
              <a:defRPr/>
            </a:pPr>
            <a:r>
              <a:rPr lang="en-US" sz="2400" b="1"/>
              <a:t>* Temperature</a:t>
            </a:r>
          </a:p>
        </p:txBody>
      </p:sp>
      <p:pic>
        <p:nvPicPr>
          <p:cNvPr id="41993" name="Picture 10" descr="PH03281I">
            <a:extLst>
              <a:ext uri="{FF2B5EF4-FFF2-40B4-BE49-F238E27FC236}">
                <a16:creationId xmlns:a16="http://schemas.microsoft.com/office/drawing/2014/main" id="{0B4C271D-EF10-6A48-A2C9-46E955E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414" y="1143000"/>
            <a:ext cx="3652837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A49CF9-3599-B253-69CB-B099131C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353A7E96-C41C-A945-8728-8C02DEEE2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 descr="IMG_0940.JPG">
            <a:extLst>
              <a:ext uri="{FF2B5EF4-FFF2-40B4-BE49-F238E27FC236}">
                <a16:creationId xmlns:a16="http://schemas.microsoft.com/office/drawing/2014/main" id="{64FF3006-CA53-CD46-B8C9-9948DC205D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itle 1">
            <a:extLst>
              <a:ext uri="{FF2B5EF4-FFF2-40B4-BE49-F238E27FC236}">
                <a16:creationId xmlns:a16="http://schemas.microsoft.com/office/drawing/2014/main" id="{7A218E0E-E6D0-544C-BFB7-48EE91A7C1CE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Climate</a:t>
            </a:r>
          </a:p>
        </p:txBody>
      </p:sp>
      <p:sp>
        <p:nvSpPr>
          <p:cNvPr id="54276" name="Title 1">
            <a:extLst>
              <a:ext uri="{FF2B5EF4-FFF2-40B4-BE49-F238E27FC236}">
                <a16:creationId xmlns:a16="http://schemas.microsoft.com/office/drawing/2014/main" id="{DB0FF932-568B-1641-A674-E51B78DC50EA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Wet   ---------  Dry</a:t>
            </a:r>
          </a:p>
        </p:txBody>
      </p:sp>
      <p:pic>
        <p:nvPicPr>
          <p:cNvPr id="54277" name="Picture 3" descr="IMG_0242.JPG">
            <a:extLst>
              <a:ext uri="{FF2B5EF4-FFF2-40B4-BE49-F238E27FC236}">
                <a16:creationId xmlns:a16="http://schemas.microsoft.com/office/drawing/2014/main" id="{559AA14D-2E4E-0749-9F5A-F28F2FD232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B4F37-2A9B-DE99-0C22-3DB67218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4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2">
            <a:extLst>
              <a:ext uri="{FF2B5EF4-FFF2-40B4-BE49-F238E27FC236}">
                <a16:creationId xmlns:a16="http://schemas.microsoft.com/office/drawing/2014/main" id="{9058A0E4-4BE6-844A-BBAC-ADA9356B5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1379" name="Text Box 3">
            <a:extLst>
              <a:ext uri="{FF2B5EF4-FFF2-40B4-BE49-F238E27FC236}">
                <a16:creationId xmlns:a16="http://schemas.microsoft.com/office/drawing/2014/main" id="{260044DF-47F0-6A41-B62A-4C42A9397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D4BC5ADC-B16B-E748-B014-0D80AA41F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O</a:t>
            </a:r>
          </a:p>
        </p:txBody>
      </p:sp>
      <p:sp>
        <p:nvSpPr>
          <p:cNvPr id="101381" name="Text Box 5">
            <a:extLst>
              <a:ext uri="{FF2B5EF4-FFF2-40B4-BE49-F238E27FC236}">
                <a16:creationId xmlns:a16="http://schemas.microsoft.com/office/drawing/2014/main" id="{B79475F1-2F36-2448-B508-01183EA1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1382" name="Text Box 6">
            <a:extLst>
              <a:ext uri="{FF2B5EF4-FFF2-40B4-BE49-F238E27FC236}">
                <a16:creationId xmlns:a16="http://schemas.microsoft.com/office/drawing/2014/main" id="{4C082B41-8474-A243-8936-6A6278DA5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1383" name="Text Box 7">
            <a:extLst>
              <a:ext uri="{FF2B5EF4-FFF2-40B4-BE49-F238E27FC236}">
                <a16:creationId xmlns:a16="http://schemas.microsoft.com/office/drawing/2014/main" id="{C5A0B3B4-5BE7-B647-BC5A-DF63D2C4B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1384" name="Text Box 8">
            <a:extLst>
              <a:ext uri="{FF2B5EF4-FFF2-40B4-BE49-F238E27FC236}">
                <a16:creationId xmlns:a16="http://schemas.microsoft.com/office/drawing/2014/main" id="{1B8309A7-E8B3-CE46-80CF-26A0A5E2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752600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Organisms</a:t>
            </a:r>
          </a:p>
        </p:txBody>
      </p:sp>
      <p:pic>
        <p:nvPicPr>
          <p:cNvPr id="44040" name="Picture 9" descr="DSCN0507">
            <a:extLst>
              <a:ext uri="{FF2B5EF4-FFF2-40B4-BE49-F238E27FC236}">
                <a16:creationId xmlns:a16="http://schemas.microsoft.com/office/drawing/2014/main" id="{DD0D1F35-4D2B-5243-8C0A-C1183BF3B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228600"/>
            <a:ext cx="3363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0">
            <a:extLst>
              <a:ext uri="{FF2B5EF4-FFF2-40B4-BE49-F238E27FC236}">
                <a16:creationId xmlns:a16="http://schemas.microsoft.com/office/drawing/2014/main" id="{C0C67C36-DC21-C548-9317-98426921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4191001"/>
            <a:ext cx="1500188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1" descr="beaver with willow">
            <a:extLst>
              <a:ext uri="{FF2B5EF4-FFF2-40B4-BE49-F238E27FC236}">
                <a16:creationId xmlns:a16="http://schemas.microsoft.com/office/drawing/2014/main" id="{E5DE62DB-5B10-314B-80DC-453B9818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36200" y="165608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2" descr="beaver with willow">
            <a:extLst>
              <a:ext uri="{FF2B5EF4-FFF2-40B4-BE49-F238E27FC236}">
                <a16:creationId xmlns:a16="http://schemas.microsoft.com/office/drawing/2014/main" id="{C09C96D0-E79D-444C-A339-26BBA71AC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88600" y="16713200"/>
            <a:ext cx="754380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13" descr="j0182548">
            <a:extLst>
              <a:ext uri="{FF2B5EF4-FFF2-40B4-BE49-F238E27FC236}">
                <a16:creationId xmlns:a16="http://schemas.microsoft.com/office/drawing/2014/main" id="{AC1746CF-6446-D04D-AE8A-0E19F1A99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4419600"/>
            <a:ext cx="2133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14" descr="pineecm1">
            <a:extLst>
              <a:ext uri="{FF2B5EF4-FFF2-40B4-BE49-F238E27FC236}">
                <a16:creationId xmlns:a16="http://schemas.microsoft.com/office/drawing/2014/main" id="{4B8F9FEE-DC35-8645-B66F-C678DA295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152400"/>
            <a:ext cx="33274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6" name="Picture 15" descr="prairie coneflower">
            <a:extLst>
              <a:ext uri="{FF2B5EF4-FFF2-40B4-BE49-F238E27FC236}">
                <a16:creationId xmlns:a16="http://schemas.microsoft.com/office/drawing/2014/main" id="{70C3245E-93F2-EA44-9582-EF64AF20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4114800"/>
            <a:ext cx="3962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7" name="Picture 16" descr="pdogfam">
            <a:extLst>
              <a:ext uri="{FF2B5EF4-FFF2-40B4-BE49-F238E27FC236}">
                <a16:creationId xmlns:a16="http://schemas.microsoft.com/office/drawing/2014/main" id="{FD05BFE5-5436-BD4C-82A1-F361213C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25400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46FE2-EFD4-C234-1FFC-5807A580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69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33B1069D-7E59-4F4F-A579-6DF53CC29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1700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4" descr="IMG_0940.JPG">
            <a:extLst>
              <a:ext uri="{FF2B5EF4-FFF2-40B4-BE49-F238E27FC236}">
                <a16:creationId xmlns:a16="http://schemas.microsoft.com/office/drawing/2014/main" id="{ABEA9933-CF26-B14D-886D-11720ADF90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419182" y="1793082"/>
            <a:ext cx="287020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itle 1">
            <a:extLst>
              <a:ext uri="{FF2B5EF4-FFF2-40B4-BE49-F238E27FC236}">
                <a16:creationId xmlns:a16="http://schemas.microsoft.com/office/drawing/2014/main" id="{C7251CFA-0155-A742-B696-A203CDE75948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Organisms</a:t>
            </a:r>
          </a:p>
        </p:txBody>
      </p:sp>
      <p:sp>
        <p:nvSpPr>
          <p:cNvPr id="55300" name="Title 1">
            <a:extLst>
              <a:ext uri="{FF2B5EF4-FFF2-40B4-BE49-F238E27FC236}">
                <a16:creationId xmlns:a16="http://schemas.microsoft.com/office/drawing/2014/main" id="{00F2F300-76F5-B142-8318-5C6FC27C911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Diverse   ---------  Depauperate</a:t>
            </a:r>
          </a:p>
        </p:txBody>
      </p:sp>
      <p:pic>
        <p:nvPicPr>
          <p:cNvPr id="55301" name="Picture 3" descr="IMG_0242.JPG">
            <a:extLst>
              <a:ext uri="{FF2B5EF4-FFF2-40B4-BE49-F238E27FC236}">
                <a16:creationId xmlns:a16="http://schemas.microsoft.com/office/drawing/2014/main" id="{8DD0802E-1EDE-DD43-A21C-365735E9E6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6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70EAFA-F4E0-F8FF-1C4C-ADB4A2AA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>
            <a:extLst>
              <a:ext uri="{FF2B5EF4-FFF2-40B4-BE49-F238E27FC236}">
                <a16:creationId xmlns:a16="http://schemas.microsoft.com/office/drawing/2014/main" id="{9F11D7A2-7B34-E847-AA4E-F464CBCE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3427" name="Text Box 3">
            <a:extLst>
              <a:ext uri="{FF2B5EF4-FFF2-40B4-BE49-F238E27FC236}">
                <a16:creationId xmlns:a16="http://schemas.microsoft.com/office/drawing/2014/main" id="{25D9D873-2BF6-0D44-8131-510E89C4B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88F1CCAA-D680-4B40-AF9E-04034C314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5DBD9B0C-1552-F34C-8141-1F0C28137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R</a:t>
            </a:r>
          </a:p>
        </p:txBody>
      </p:sp>
      <p:sp>
        <p:nvSpPr>
          <p:cNvPr id="103430" name="Text Box 6">
            <a:extLst>
              <a:ext uri="{FF2B5EF4-FFF2-40B4-BE49-F238E27FC236}">
                <a16:creationId xmlns:a16="http://schemas.microsoft.com/office/drawing/2014/main" id="{ECE13848-C8A3-2B4D-9D54-44A29F804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3431" name="Text Box 7">
            <a:extLst>
              <a:ext uri="{FF2B5EF4-FFF2-40B4-BE49-F238E27FC236}">
                <a16:creationId xmlns:a16="http://schemas.microsoft.com/office/drawing/2014/main" id="{22CA21F0-BCC0-D349-81A5-D87C76EB4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pic>
        <p:nvPicPr>
          <p:cNvPr id="46087" name="Picture 8" descr="02">
            <a:extLst>
              <a:ext uri="{FF2B5EF4-FFF2-40B4-BE49-F238E27FC236}">
                <a16:creationId xmlns:a16="http://schemas.microsoft.com/office/drawing/2014/main" id="{2B0F83D7-68C3-7B47-B572-1C7F17B2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139" y="3562351"/>
            <a:ext cx="6016625" cy="3279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9" descr="death_valley_canyon">
            <a:extLst>
              <a:ext uri="{FF2B5EF4-FFF2-40B4-BE49-F238E27FC236}">
                <a16:creationId xmlns:a16="http://schemas.microsoft.com/office/drawing/2014/main" id="{CD3360CA-E8B7-2B41-B713-0D351974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8238" y="149225"/>
            <a:ext cx="2957512" cy="3124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34" name="Text Box 10">
            <a:extLst>
              <a:ext uri="{FF2B5EF4-FFF2-40B4-BE49-F238E27FC236}">
                <a16:creationId xmlns:a16="http://schemas.microsoft.com/office/drawing/2014/main" id="{B05607B7-ACA2-5049-A23D-AE5EDA8E0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7838" y="2879725"/>
            <a:ext cx="4267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Relief/Topography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665D8-21F0-54D2-B7C0-55BB849E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9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>
            <a:extLst>
              <a:ext uri="{FF2B5EF4-FFF2-40B4-BE49-F238E27FC236}">
                <a16:creationId xmlns:a16="http://schemas.microsoft.com/office/drawing/2014/main" id="{4FE9BCB4-4445-E746-9D89-30D57ECD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3814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Title 1">
            <a:extLst>
              <a:ext uri="{FF2B5EF4-FFF2-40B4-BE49-F238E27FC236}">
                <a16:creationId xmlns:a16="http://schemas.microsoft.com/office/drawing/2014/main" id="{385CEDAA-9069-5346-8B07-B7577CAA235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Topography</a:t>
            </a:r>
          </a:p>
        </p:txBody>
      </p:sp>
      <p:sp>
        <p:nvSpPr>
          <p:cNvPr id="56323" name="Title 1">
            <a:extLst>
              <a:ext uri="{FF2B5EF4-FFF2-40B4-BE49-F238E27FC236}">
                <a16:creationId xmlns:a16="http://schemas.microsoft.com/office/drawing/2014/main" id="{FB889948-D77A-7C44-A478-6D11A314634B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Steep  ---------  Flat</a:t>
            </a:r>
          </a:p>
        </p:txBody>
      </p:sp>
      <p:pic>
        <p:nvPicPr>
          <p:cNvPr id="56324" name="Picture 3" descr="IMG_0242.JPG">
            <a:extLst>
              <a:ext uri="{FF2B5EF4-FFF2-40B4-BE49-F238E27FC236}">
                <a16:creationId xmlns:a16="http://schemas.microsoft.com/office/drawing/2014/main" id="{7D8B0981-D2AA-2D40-BE95-C2FCE87084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1939" y="2173288"/>
            <a:ext cx="3825875" cy="286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4" descr="IMG_0940.JPG">
            <a:extLst>
              <a:ext uri="{FF2B5EF4-FFF2-40B4-BE49-F238E27FC236}">
                <a16:creationId xmlns:a16="http://schemas.microsoft.com/office/drawing/2014/main" id="{E3EFF9B2-79E1-5C42-9CEA-B728F70F14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47419" y="1793081"/>
            <a:ext cx="2870200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BA08E8-7D4C-6AB1-70A6-3DDF02DC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07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2">
            <a:extLst>
              <a:ext uri="{FF2B5EF4-FFF2-40B4-BE49-F238E27FC236}">
                <a16:creationId xmlns:a16="http://schemas.microsoft.com/office/drawing/2014/main" id="{EA90057D-3102-6342-8D80-8705598DD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5475" name="Text Box 3">
            <a:extLst>
              <a:ext uri="{FF2B5EF4-FFF2-40B4-BE49-F238E27FC236}">
                <a16:creationId xmlns:a16="http://schemas.microsoft.com/office/drawing/2014/main" id="{2C895B8A-70F9-B541-8CB6-AE412A149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84AEF7C6-6036-A340-B254-516D9250B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5477" name="Text Box 5">
            <a:extLst>
              <a:ext uri="{FF2B5EF4-FFF2-40B4-BE49-F238E27FC236}">
                <a16:creationId xmlns:a16="http://schemas.microsoft.com/office/drawing/2014/main" id="{ADC5C21A-BB18-A546-8C49-C1FB366DD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6295A526-BE94-2341-B1CE-F78E6EBDB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P</a:t>
            </a:r>
          </a:p>
        </p:txBody>
      </p:sp>
      <p:sp>
        <p:nvSpPr>
          <p:cNvPr id="105479" name="Text Box 7">
            <a:extLst>
              <a:ext uri="{FF2B5EF4-FFF2-40B4-BE49-F238E27FC236}">
                <a16:creationId xmlns:a16="http://schemas.microsoft.com/office/drawing/2014/main" id="{9704CDB2-7E5D-5145-AF3C-6523408E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T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8439DDF2-9FA8-0F41-85D8-F4D0B2680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4700" y="4111625"/>
            <a:ext cx="3810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/>
              <a:t>Parent Material</a:t>
            </a:r>
          </a:p>
        </p:txBody>
      </p:sp>
      <p:pic>
        <p:nvPicPr>
          <p:cNvPr id="48136" name="Picture 9" descr="basaltigneous rock">
            <a:extLst>
              <a:ext uri="{FF2B5EF4-FFF2-40B4-BE49-F238E27FC236}">
                <a16:creationId xmlns:a16="http://schemas.microsoft.com/office/drawing/2014/main" id="{59E44F4A-2CE5-9D4F-8926-58ADF440B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52401"/>
            <a:ext cx="3429000" cy="261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2" name="Text Box 10">
            <a:extLst>
              <a:ext uri="{FF2B5EF4-FFF2-40B4-BE49-F238E27FC236}">
                <a16:creationId xmlns:a16="http://schemas.microsoft.com/office/drawing/2014/main" id="{79152EDC-5C1B-FD49-89A6-393E8268D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819401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Igneous</a:t>
            </a:r>
            <a:r>
              <a:rPr lang="en-US"/>
              <a:t> (basalt)</a:t>
            </a:r>
          </a:p>
        </p:txBody>
      </p:sp>
      <p:pic>
        <p:nvPicPr>
          <p:cNvPr id="48138" name="Picture 11" descr="blueschistmetamorphic rockjpg">
            <a:extLst>
              <a:ext uri="{FF2B5EF4-FFF2-40B4-BE49-F238E27FC236}">
                <a16:creationId xmlns:a16="http://schemas.microsoft.com/office/drawing/2014/main" id="{B719A6AF-FF91-8C4D-A1D5-23D4F31FC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971550"/>
            <a:ext cx="3276600" cy="245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4" name="Text Box 12">
            <a:extLst>
              <a:ext uri="{FF2B5EF4-FFF2-40B4-BE49-F238E27FC236}">
                <a16:creationId xmlns:a16="http://schemas.microsoft.com/office/drawing/2014/main" id="{383D5685-D09E-5A4E-952A-A51D076ED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505201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Metamorphic</a:t>
            </a:r>
            <a:r>
              <a:rPr lang="en-US"/>
              <a:t> (schist)</a:t>
            </a:r>
          </a:p>
        </p:txBody>
      </p:sp>
      <p:pic>
        <p:nvPicPr>
          <p:cNvPr id="48140" name="Picture 13" descr="sandstonesedimentaryrock">
            <a:extLst>
              <a:ext uri="{FF2B5EF4-FFF2-40B4-BE49-F238E27FC236}">
                <a16:creationId xmlns:a16="http://schemas.microsoft.com/office/drawing/2014/main" id="{15C30589-B56B-744B-B61D-BEF23E3EF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4603750"/>
            <a:ext cx="3657600" cy="225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86" name="Text Box 14">
            <a:extLst>
              <a:ext uri="{FF2B5EF4-FFF2-40B4-BE49-F238E27FC236}">
                <a16:creationId xmlns:a16="http://schemas.microsoft.com/office/drawing/2014/main" id="{96590F5C-75C6-F545-A8F0-F1427077F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410200"/>
            <a:ext cx="167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/>
              <a:t>Sedimentary</a:t>
            </a:r>
            <a:r>
              <a:rPr lang="en-US"/>
              <a:t> (sandstone)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05335-CEB6-7E81-E07A-A05ABD2F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20E11C70-6B25-8440-BECB-B13F3FD9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itle 1">
            <a:extLst>
              <a:ext uri="{FF2B5EF4-FFF2-40B4-BE49-F238E27FC236}">
                <a16:creationId xmlns:a16="http://schemas.microsoft.com/office/drawing/2014/main" id="{179DF7A2-AB23-354F-9B32-A377B986BAF5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Parent Material</a:t>
            </a:r>
          </a:p>
        </p:txBody>
      </p:sp>
      <p:sp>
        <p:nvSpPr>
          <p:cNvPr id="57347" name="Title 1">
            <a:extLst>
              <a:ext uri="{FF2B5EF4-FFF2-40B4-BE49-F238E27FC236}">
                <a16:creationId xmlns:a16="http://schemas.microsoft.com/office/drawing/2014/main" id="{7AD3D4A0-4549-2A4F-9C78-E9D555D9AC80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Igneous       Sedimentary       Basalt</a:t>
            </a:r>
          </a:p>
        </p:txBody>
      </p:sp>
      <p:pic>
        <p:nvPicPr>
          <p:cNvPr id="57348" name="Picture 3" descr="IMG_0242.JPG">
            <a:extLst>
              <a:ext uri="{FF2B5EF4-FFF2-40B4-BE49-F238E27FC236}">
                <a16:creationId xmlns:a16="http://schemas.microsoft.com/office/drawing/2014/main" id="{A277FB2C-AD4F-424B-83DF-C6F5DB7EDC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IMG_0940.JPG">
            <a:extLst>
              <a:ext uri="{FF2B5EF4-FFF2-40B4-BE49-F238E27FC236}">
                <a16:creationId xmlns:a16="http://schemas.microsoft.com/office/drawing/2014/main" id="{06589B1B-12EF-CD4E-8AB5-CE2894640C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B205B0-5E7B-18FA-E131-3C3AE4A9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69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2">
            <a:extLst>
              <a:ext uri="{FF2B5EF4-FFF2-40B4-BE49-F238E27FC236}">
                <a16:creationId xmlns:a16="http://schemas.microsoft.com/office/drawing/2014/main" id="{2BB95C9D-7999-B04B-8634-9526022B5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838201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7523" name="Text Box 3">
            <a:extLst>
              <a:ext uri="{FF2B5EF4-FFF2-40B4-BE49-F238E27FC236}">
                <a16:creationId xmlns:a16="http://schemas.microsoft.com/office/drawing/2014/main" id="{496592C6-5EB5-EC4D-BC22-10E9C95D7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33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Cl</a:t>
            </a:r>
          </a:p>
        </p:txBody>
      </p:sp>
      <p:sp>
        <p:nvSpPr>
          <p:cNvPr id="107524" name="Text Box 4">
            <a:extLst>
              <a:ext uri="{FF2B5EF4-FFF2-40B4-BE49-F238E27FC236}">
                <a16:creationId xmlns:a16="http://schemas.microsoft.com/office/drawing/2014/main" id="{E6184441-4A9F-164F-AA4C-B5660DDF4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76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107525" name="Text Box 5">
            <a:extLst>
              <a:ext uri="{FF2B5EF4-FFF2-40B4-BE49-F238E27FC236}">
                <a16:creationId xmlns:a16="http://schemas.microsoft.com/office/drawing/2014/main" id="{0E7F65DE-EFE3-7347-9467-DAEEC7047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194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R</a:t>
            </a:r>
          </a:p>
        </p:txBody>
      </p:sp>
      <p:sp>
        <p:nvSpPr>
          <p:cNvPr id="107526" name="Text Box 6">
            <a:extLst>
              <a:ext uri="{FF2B5EF4-FFF2-40B4-BE49-F238E27FC236}">
                <a16:creationId xmlns:a16="http://schemas.microsoft.com/office/drawing/2014/main" id="{1957202D-2CF6-6547-9225-8712F294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38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>
                <a:solidFill>
                  <a:schemeClr val="bg2"/>
                </a:solidFill>
              </a:rPr>
              <a:t>P</a:t>
            </a:r>
          </a:p>
        </p:txBody>
      </p:sp>
      <p:sp>
        <p:nvSpPr>
          <p:cNvPr id="107527" name="Text Box 7">
            <a:extLst>
              <a:ext uri="{FF2B5EF4-FFF2-40B4-BE49-F238E27FC236}">
                <a16:creationId xmlns:a16="http://schemas.microsoft.com/office/drawing/2014/main" id="{E5C77453-5653-4647-87FC-39F34B9F3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816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400" b="1"/>
              <a:t>T</a:t>
            </a:r>
          </a:p>
        </p:txBody>
      </p:sp>
      <p:sp>
        <p:nvSpPr>
          <p:cNvPr id="107528" name="Text Box 8">
            <a:extLst>
              <a:ext uri="{FF2B5EF4-FFF2-40B4-BE49-F238E27FC236}">
                <a16:creationId xmlns:a16="http://schemas.microsoft.com/office/drawing/2014/main" id="{9825FE20-63F3-7449-8A19-9F29786A3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181600"/>
            <a:ext cx="1371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/>
              <a:t>Time</a:t>
            </a:r>
          </a:p>
        </p:txBody>
      </p:sp>
      <p:pic>
        <p:nvPicPr>
          <p:cNvPr id="50184" name="Picture 9" descr="singer+f01-02">
            <a:extLst>
              <a:ext uri="{FF2B5EF4-FFF2-40B4-BE49-F238E27FC236}">
                <a16:creationId xmlns:a16="http://schemas.microsoft.com/office/drawing/2014/main" id="{71E5DFB7-27A0-1A4B-8968-C7C6A329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990601"/>
            <a:ext cx="4114800" cy="243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30" name="Text Box 10">
            <a:extLst>
              <a:ext uri="{FF2B5EF4-FFF2-40B4-BE49-F238E27FC236}">
                <a16:creationId xmlns:a16="http://schemas.microsoft.com/office/drawing/2014/main" id="{602A57E2-A1D5-1E42-85FF-82629F688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57201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Development of Soil</a:t>
            </a:r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C0744955-4599-5B40-9566-EE81228BC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3581401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/>
              <a:t>Evolution</a:t>
            </a:r>
          </a:p>
        </p:txBody>
      </p:sp>
      <p:pic>
        <p:nvPicPr>
          <p:cNvPr id="50187" name="Picture 12">
            <a:extLst>
              <a:ext uri="{FF2B5EF4-FFF2-40B4-BE49-F238E27FC236}">
                <a16:creationId xmlns:a16="http://schemas.microsoft.com/office/drawing/2014/main" id="{3A7E71D1-A1C3-624E-8D4F-046A08127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400" y="4043363"/>
            <a:ext cx="22860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8DE88E-F5F9-6DAD-74AF-A98EEE41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7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13082-DCFA-0124-D339-F49C8D98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ecosystem ecology?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7A7CA-25B0-DD63-E646-5F3412A9B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1C157-B10F-EAD6-7F01-A37196C8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99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07BE5097-C5D2-0D46-B930-B49DD0C4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1" y="2173288"/>
            <a:ext cx="4302125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Title 1">
            <a:extLst>
              <a:ext uri="{FF2B5EF4-FFF2-40B4-BE49-F238E27FC236}">
                <a16:creationId xmlns:a16="http://schemas.microsoft.com/office/drawing/2014/main" id="{9855DA48-E679-4C49-AEE3-F6B7337A41F7}"/>
              </a:ext>
            </a:extLst>
          </p:cNvPr>
          <p:cNvSpPr txBox="1">
            <a:spLocks/>
          </p:cNvSpPr>
          <p:nvPr/>
        </p:nvSpPr>
        <p:spPr bwMode="auto">
          <a:xfrm>
            <a:off x="1524000" y="209551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Time</a:t>
            </a:r>
          </a:p>
        </p:txBody>
      </p:sp>
      <p:sp>
        <p:nvSpPr>
          <p:cNvPr id="58371" name="Title 1">
            <a:extLst>
              <a:ext uri="{FF2B5EF4-FFF2-40B4-BE49-F238E27FC236}">
                <a16:creationId xmlns:a16="http://schemas.microsoft.com/office/drawing/2014/main" id="{7AA34372-CA20-1B44-A945-B71202C9DC7D}"/>
              </a:ext>
            </a:extLst>
          </p:cNvPr>
          <p:cNvSpPr txBox="1">
            <a:spLocks/>
          </p:cNvSpPr>
          <p:nvPr/>
        </p:nvSpPr>
        <p:spPr bwMode="auto">
          <a:xfrm>
            <a:off x="1531938" y="5260976"/>
            <a:ext cx="9144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Calibri" panose="020F0502020204030204" pitchFamily="34" charset="0"/>
              </a:rPr>
              <a:t>Old   --------------  Recent</a:t>
            </a:r>
          </a:p>
        </p:txBody>
      </p:sp>
      <p:pic>
        <p:nvPicPr>
          <p:cNvPr id="58372" name="Picture 3" descr="IMG_0242.JPG">
            <a:extLst>
              <a:ext uri="{FF2B5EF4-FFF2-40B4-BE49-F238E27FC236}">
                <a16:creationId xmlns:a16="http://schemas.microsoft.com/office/drawing/2014/main" id="{9A95E43B-142E-9A4C-BA08-00AABB9D09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64" y="2171701"/>
            <a:ext cx="3825875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IMG_0940.JPG">
            <a:extLst>
              <a:ext uri="{FF2B5EF4-FFF2-40B4-BE49-F238E27FC236}">
                <a16:creationId xmlns:a16="http://schemas.microsoft.com/office/drawing/2014/main" id="{628570DF-4E1C-7B43-85D3-46874750866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778376" y="1792288"/>
            <a:ext cx="2871787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8DFE0-7100-3E93-2C15-BA5E4CD4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75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80E2-8B3F-2945-8983-1C545016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succession is the result of state factor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5B247-0666-4144-B5C8-B4050B796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892E5-4970-D602-1B21-E3394A67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02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06" y="1577666"/>
            <a:ext cx="7116264" cy="51711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DA3C8F-BB8E-16D7-9930-98FCBB9D1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60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03" y="1813097"/>
            <a:ext cx="5545919" cy="4860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3" y="2609983"/>
            <a:ext cx="6344832" cy="24533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CB617-1192-E7EE-0D89-875F7C87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53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Michigan dunes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06684" y="648866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Olson (1958)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Beaches</a:t>
            </a:r>
          </a:p>
          <a:p>
            <a:pPr lvl="1"/>
            <a:r>
              <a:rPr lang="en-US" dirty="0"/>
              <a:t>Low nutrient environments</a:t>
            </a:r>
          </a:p>
          <a:p>
            <a:pPr lvl="1"/>
            <a:r>
              <a:rPr lang="en-US" dirty="0"/>
              <a:t>Unstable soils</a:t>
            </a:r>
          </a:p>
          <a:p>
            <a:pPr lvl="1"/>
            <a:r>
              <a:rPr lang="en-US" dirty="0"/>
              <a:t>Few plants (sea rocket)</a:t>
            </a:r>
          </a:p>
          <a:p>
            <a:r>
              <a:rPr lang="en-US" dirty="0" err="1"/>
              <a:t>Foredunes</a:t>
            </a:r>
            <a:endParaRPr lang="en-US" dirty="0"/>
          </a:p>
          <a:p>
            <a:pPr lvl="1"/>
            <a:r>
              <a:rPr lang="en-US" dirty="0"/>
              <a:t>Soil stabilized by grasses</a:t>
            </a:r>
          </a:p>
          <a:p>
            <a:pPr lvl="1"/>
            <a:r>
              <a:rPr lang="en-US" dirty="0"/>
              <a:t>Low nutrient soils</a:t>
            </a:r>
          </a:p>
          <a:p>
            <a:pPr lvl="1"/>
            <a:r>
              <a:rPr lang="en-US" dirty="0"/>
              <a:t>Grasses and wildflowers</a:t>
            </a:r>
          </a:p>
          <a:p>
            <a:r>
              <a:rPr lang="en-US" dirty="0"/>
              <a:t>Dune forests</a:t>
            </a:r>
          </a:p>
          <a:p>
            <a:pPr lvl="1"/>
            <a:r>
              <a:rPr lang="en-US" dirty="0"/>
              <a:t>Better soils</a:t>
            </a:r>
          </a:p>
          <a:p>
            <a:pPr lvl="1"/>
            <a:r>
              <a:rPr lang="en-US" dirty="0"/>
              <a:t>Competition is for light (tall plants)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4132" y="1562584"/>
            <a:ext cx="3320955" cy="2490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816" y="2752761"/>
            <a:ext cx="3182271" cy="2386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402" y="4339988"/>
            <a:ext cx="3175379" cy="23815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8BA2B-1087-E538-7299-0C364658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18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1.5.tiff">
            <a:extLst>
              <a:ext uri="{FF2B5EF4-FFF2-40B4-BE49-F238E27FC236}">
                <a16:creationId xmlns:a16="http://schemas.microsoft.com/office/drawing/2014/main" id="{B9F7A311-599C-794E-B6BB-8B53922D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0300" y="1701871"/>
            <a:ext cx="9711399" cy="461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C825-87BE-3245-ADCF-7EB88A6D6ADC}"/>
              </a:ext>
            </a:extLst>
          </p:cNvPr>
          <p:cNvSpPr txBox="1"/>
          <p:nvPr/>
        </p:nvSpPr>
        <p:spPr>
          <a:xfrm>
            <a:off x="6907757" y="6492875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book, but modified from Chapin et al. (2006)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705FB6-63B5-41D7-A0D1-4B5C0794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processes are driven by multiple interacting factors (including state factors)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0E265-0BE2-6320-AAFC-B7726F59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2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55771-DC01-AB5D-8BA8-572E6070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services: “things an ecosystem provides”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D7022-C7CE-3BF4-F2F1-DFC3B3478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20C7C-DE29-333B-E33C-F029A71D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30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D00C-E20C-FC6D-5F88-9B1E8BBB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“services” do humans get from ecosystems?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C0770-C836-2655-C6A1-32543D0C0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814B3-6197-A76E-D1A8-5E602D14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29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9332D-5A0B-FD4A-BC7B-EDDA1F76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113" y="0"/>
            <a:ext cx="698777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5B466C-675C-9743-A5AB-D967D1A163DF}"/>
              </a:ext>
            </a:extLst>
          </p:cNvPr>
          <p:cNvSpPr txBox="1"/>
          <p:nvPr/>
        </p:nvSpPr>
        <p:spPr>
          <a:xfrm>
            <a:off x="11521624" y="648866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1A19A-F390-C125-49F3-34BE7C91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17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9ED3-1E28-BCDF-2E0B-C089EBF4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Domination of Earth’s Ecosystems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040B5-8C18-3DAB-0ED2-CE7DDB7E1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Vitousek</a:t>
            </a:r>
            <a:r>
              <a:rPr lang="en-US" dirty="0"/>
              <a:t> PM, Mooney HA, Lubchenco H, Melillo JM. 1997. Human domination of Earth’s ecosystems. </a:t>
            </a:r>
            <a:r>
              <a:rPr lang="en-US" i="1" dirty="0"/>
              <a:t>Science</a:t>
            </a:r>
            <a:r>
              <a:rPr lang="en-US" dirty="0"/>
              <a:t> 277(5325):494-499.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AA099-291C-DAC6-100F-8AC229EF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9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C1ADF-EE3A-E2B3-8E86-B1CF9DD0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0E7F2-5CB5-1BC4-BD64-7153D8BD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ecosystem </a:t>
            </a:r>
            <a:r>
              <a:rPr lang="en-US" dirty="0">
                <a:solidFill>
                  <a:srgbClr val="FF0000"/>
                </a:solidFill>
              </a:rPr>
              <a:t>ecology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11332B-329C-C57E-BB1D-D8AA4EEF3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study of relationships between organisms and:</a:t>
            </a:r>
          </a:p>
          <a:p>
            <a:r>
              <a:rPr lang="en-US" dirty="0"/>
              <a:t>	(1) Each other</a:t>
            </a:r>
          </a:p>
          <a:p>
            <a:r>
              <a:rPr lang="en-US" dirty="0"/>
              <a:t>	(2) The environment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51437-264A-9212-14F3-95E4DC7E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0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09CFA-A514-AB8C-B698-524DD8C3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8581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FFEAC9-3DDE-163A-E24D-3A02599B6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473227"/>
            <a:ext cx="4856028" cy="3911546"/>
          </a:xfrm>
        </p:spPr>
        <p:txBody>
          <a:bodyPr>
            <a:normAutofit fontScale="90000"/>
          </a:bodyPr>
          <a:lstStyle/>
          <a:p>
            <a:r>
              <a:rPr lang="en-US" dirty="0"/>
              <a:t>Humans have many direct and indirect effects on the Earth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65BD6-A2D2-711A-9661-A5F1D08B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72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43FDA-0DE8-D0D9-D207-97FB3F1A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have altered several major components of the Earth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A4AA7-5D53-59FB-CCAF-1A7D066E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9" y="2009030"/>
            <a:ext cx="9176934" cy="43834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D80A7-6908-331F-6E58-8E3CE3D6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D8645-2702-CB47-3D8C-D28DA976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F195C0-7E89-AF9E-0F18-5C4CAD74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8581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7025BD-84C8-53ED-7F56-05F3D2BE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473227"/>
            <a:ext cx="4856028" cy="3911546"/>
          </a:xfrm>
        </p:spPr>
        <p:txBody>
          <a:bodyPr>
            <a:normAutofit fontScale="90000"/>
          </a:bodyPr>
          <a:lstStyle/>
          <a:p>
            <a:r>
              <a:rPr lang="en-US" dirty="0"/>
              <a:t>Humans have many direct and indirect effects on the Earth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D3117C-122D-6973-1347-572F510949B9}"/>
              </a:ext>
            </a:extLst>
          </p:cNvPr>
          <p:cNvSpPr/>
          <p:nvPr/>
        </p:nvSpPr>
        <p:spPr>
          <a:xfrm>
            <a:off x="6255834" y="2007220"/>
            <a:ext cx="1550020" cy="160577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0B376-565C-AB32-C4D8-32BAC98D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77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31DC-5353-644F-80B9-E3C15B20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9CFC3-B3A2-9943-80F8-9172E6FB5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07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Nearly 50% of all land has been transformed by humans</a:t>
            </a:r>
          </a:p>
          <a:p>
            <a:endParaRPr lang="en-US" sz="3200" dirty="0"/>
          </a:p>
          <a:p>
            <a:r>
              <a:rPr lang="en-US" sz="3200" dirty="0"/>
              <a:t>Primary driver of species loss</a:t>
            </a:r>
          </a:p>
          <a:p>
            <a:endParaRPr lang="en-US" sz="3200" dirty="0"/>
          </a:p>
          <a:p>
            <a:r>
              <a:rPr lang="en-US" sz="3200" dirty="0"/>
              <a:t>20% of all CO</a:t>
            </a:r>
            <a:r>
              <a:rPr lang="en-US" sz="3200" baseline="-25000" dirty="0"/>
              <a:t>2</a:t>
            </a:r>
            <a:r>
              <a:rPr lang="en-US" sz="3200" dirty="0"/>
              <a:t> emissions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44561-463F-FD41-9A33-59C9A7F34D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225" y="1573816"/>
            <a:ext cx="5216778" cy="3912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1717B7-D39E-C247-80DD-BE14D8B91606}"/>
              </a:ext>
            </a:extLst>
          </p:cNvPr>
          <p:cNvSpPr txBox="1"/>
          <p:nvPr/>
        </p:nvSpPr>
        <p:spPr>
          <a:xfrm>
            <a:off x="6429807" y="5621337"/>
            <a:ext cx="566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Border between Haiti (left) and Dominican Republic (right)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265F2-39E5-C148-9A87-A955B0E1DF7F}"/>
              </a:ext>
            </a:extLst>
          </p:cNvPr>
          <p:cNvSpPr txBox="1"/>
          <p:nvPr/>
        </p:nvSpPr>
        <p:spPr>
          <a:xfrm>
            <a:off x="11151380" y="5103420"/>
            <a:ext cx="7039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NASA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8A703-ECDE-FEEA-E761-B5D8158C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34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4357DE-1B46-7D4A-AF3E-964CF460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94" y="0"/>
            <a:ext cx="644801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9B20A4-E40C-3140-B207-15DA959923CD}"/>
              </a:ext>
            </a:extLst>
          </p:cNvPr>
          <p:cNvSpPr txBox="1"/>
          <p:nvPr/>
        </p:nvSpPr>
        <p:spPr>
          <a:xfrm>
            <a:off x="10331619" y="6488668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Foley et al. (2005)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938C4-97AA-3B4A-8DEE-0EA434AE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95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A511-1AC8-8148-B1BC-C3F0B1FE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Progressive land transformation (Foley et al. 2005)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E265D-8011-7D43-AA14-6DACCE94E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705" y="1848801"/>
            <a:ext cx="7342590" cy="47225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BCA91-FA78-7DB9-5B96-2445B3D8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23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31054-BF82-4CBE-FDBD-A7F4C509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ECF57-400D-D646-F627-4D434343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8581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9773BF-1E08-BC41-AE39-5642AF33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473227"/>
            <a:ext cx="4856028" cy="3911546"/>
          </a:xfrm>
        </p:spPr>
        <p:txBody>
          <a:bodyPr>
            <a:normAutofit fontScale="90000"/>
          </a:bodyPr>
          <a:lstStyle/>
          <a:p>
            <a:r>
              <a:rPr lang="en-US" dirty="0"/>
              <a:t>Humans have many direct and indirect effects on the Earth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A6DDA-482D-213B-6FD6-953202E37BA6}"/>
              </a:ext>
            </a:extLst>
          </p:cNvPr>
          <p:cNvSpPr/>
          <p:nvPr/>
        </p:nvSpPr>
        <p:spPr>
          <a:xfrm>
            <a:off x="7995425" y="2698595"/>
            <a:ext cx="1672682" cy="17172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2A6C1-F18D-18BF-E7BA-A68CDE9F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31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3EB3-20E3-894A-87F5-7A6BE774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Biogeochemistry - </a:t>
            </a:r>
            <a:r>
              <a:rPr lang="en-US" dirty="0">
                <a:solidFill>
                  <a:srgbClr val="7030A0"/>
                </a:solidFill>
              </a:rPr>
              <a:t>Carbon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CBD99-0839-B94E-BA8D-5928D9DA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7872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Humans emit 5,500,000 tons of carbon per year</a:t>
            </a:r>
          </a:p>
          <a:p>
            <a:endParaRPr lang="en-US" dirty="0"/>
          </a:p>
          <a:p>
            <a:r>
              <a:rPr lang="en-US" dirty="0"/>
              <a:t>Ecosystems take up only 2,300,000 tons per year</a:t>
            </a:r>
          </a:p>
          <a:p>
            <a:endParaRPr lang="en-US" dirty="0"/>
          </a:p>
          <a:p>
            <a:r>
              <a:rPr lang="en-US" dirty="0"/>
              <a:t>Impacts</a:t>
            </a:r>
          </a:p>
          <a:p>
            <a:pPr lvl="1"/>
            <a:r>
              <a:rPr lang="en-US" dirty="0"/>
              <a:t>Climate change</a:t>
            </a:r>
          </a:p>
          <a:p>
            <a:pPr lvl="1"/>
            <a:r>
              <a:rPr lang="en-US" dirty="0"/>
              <a:t>Ocean acidification</a:t>
            </a:r>
          </a:p>
          <a:p>
            <a:pPr lvl="1"/>
            <a:r>
              <a:rPr lang="en-US" dirty="0"/>
              <a:t>Decreased food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B2CF-4913-F249-B461-DF71259E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25" y="1690688"/>
            <a:ext cx="5676529" cy="44414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10A17-86AD-4055-F48F-B1383595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03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3A49-1FAD-A142-C2E0-CD550CCC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Geographical distribution of fossil fuel CO2 emissions is highly correlated with urban hubs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DA765-2840-C148-C459-D2A57D157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6408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D8E8A-F762-6AB6-D6D1-404D18C3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5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1907-8448-894C-88DC-16150074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Biogeochemistry - </a:t>
            </a:r>
            <a:r>
              <a:rPr lang="en-US" dirty="0">
                <a:solidFill>
                  <a:srgbClr val="7030A0"/>
                </a:solidFill>
              </a:rPr>
              <a:t>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68782-CE0C-D04A-93BC-E5A779EFC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0146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Humans use 50% of accessible freshwater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70% of that in agriculture!</a:t>
            </a:r>
          </a:p>
          <a:p>
            <a:endParaRPr lang="en-US" sz="4000" dirty="0"/>
          </a:p>
          <a:p>
            <a:r>
              <a:rPr lang="en-US" sz="4000" dirty="0"/>
              <a:t>Water travels long distances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Water use can impact climate locally and far away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F0D94-459B-F74E-8A53-7B46C437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38" y="1825625"/>
            <a:ext cx="4457131" cy="44571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E5370-C3DA-C432-2B20-2D43FD75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ADFFD-2482-1162-C314-1316FF4D7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57D34-5BA4-AC97-5912-1AF80479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ecosystem </a:t>
            </a:r>
            <a:r>
              <a:rPr lang="en-US" dirty="0">
                <a:solidFill>
                  <a:srgbClr val="FF0000"/>
                </a:solidFill>
              </a:rPr>
              <a:t>ecology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685A4-0910-3CCF-597B-A880B89AD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study of relationships between organisms and: </a:t>
            </a:r>
          </a:p>
          <a:p>
            <a:r>
              <a:rPr lang="en-US" dirty="0"/>
              <a:t>	(1) Each other (the biotic environment)</a:t>
            </a:r>
          </a:p>
          <a:p>
            <a:r>
              <a:rPr lang="en-US" dirty="0"/>
              <a:t>	(2) The environment (the abiotic environment)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41DA5-582C-B4EA-7184-87838AD8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73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19FC-D23B-E549-96F4-A53B8C6C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Biogeochemistry - </a:t>
            </a:r>
            <a:r>
              <a:rPr lang="en-US" dirty="0">
                <a:solidFill>
                  <a:srgbClr val="7030A0"/>
                </a:solidFill>
              </a:rPr>
              <a:t>Nitrogen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E431-F348-B449-B207-4860220C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475" cy="4351338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Human activities add as much fixed N to terrestrial ecosystems as all natural sources combined!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Where does it come from?</a:t>
            </a:r>
          </a:p>
          <a:p>
            <a:r>
              <a:rPr lang="en-US" sz="3600" dirty="0"/>
              <a:t>N saturation – not all N can be taken up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Where does it go?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9161E-C535-254C-AA32-CCE5A5C70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644167" cy="300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38F06-7EFB-7448-8735-72200B28FF8B}"/>
              </a:ext>
            </a:extLst>
          </p:cNvPr>
          <p:cNvSpPr txBox="1"/>
          <p:nvPr/>
        </p:nvSpPr>
        <p:spPr>
          <a:xfrm>
            <a:off x="11153345" y="4778593"/>
            <a:ext cx="7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6F87D-BAE8-DA94-6A37-777B45AD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32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6DA38-1CEE-2555-3E02-C85EAA8A7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F4B661-89E7-397C-5AC9-9DFF8223B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85816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8E2070E-9CAD-7C94-0EB7-129C3017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" y="1473227"/>
            <a:ext cx="4856028" cy="3911546"/>
          </a:xfrm>
        </p:spPr>
        <p:txBody>
          <a:bodyPr>
            <a:normAutofit fontScale="90000"/>
          </a:bodyPr>
          <a:lstStyle/>
          <a:p>
            <a:r>
              <a:rPr lang="en-US" dirty="0"/>
              <a:t>Humans have many direct and indirect effects on the Earth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8D3C76-141E-9070-C449-D648A4406723}"/>
              </a:ext>
            </a:extLst>
          </p:cNvPr>
          <p:cNvSpPr/>
          <p:nvPr/>
        </p:nvSpPr>
        <p:spPr>
          <a:xfrm>
            <a:off x="9723864" y="1996069"/>
            <a:ext cx="1672682" cy="171728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6C5E8-8402-4244-C6F9-CA05B483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67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442E-F1E1-0E47-B6D8-62C6DC61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Biotic change – Species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D9F0F-7BF2-1442-AF1D-1A0BDC5B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846"/>
            <a:ext cx="5690927" cy="4590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B2A6F-80CD-4341-9543-218CF55E3D10}"/>
              </a:ext>
            </a:extLst>
          </p:cNvPr>
          <p:cNvSpPr txBox="1"/>
          <p:nvPr/>
        </p:nvSpPr>
        <p:spPr>
          <a:xfrm>
            <a:off x="10038462" y="6488668"/>
            <a:ext cx="21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Ceballos et al. (2015)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31DB5-2C68-8A4C-A6EB-8780044B8F25}"/>
              </a:ext>
            </a:extLst>
          </p:cNvPr>
          <p:cNvSpPr txBox="1"/>
          <p:nvPr/>
        </p:nvSpPr>
        <p:spPr>
          <a:xfrm>
            <a:off x="7083188" y="3290020"/>
            <a:ext cx="46742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Percent of extinct species</a:t>
            </a:r>
          </a:p>
          <a:p>
            <a:r>
              <a:rPr lang="en-US" sz="3200" dirty="0">
                <a:solidFill>
                  <a:srgbClr val="7030A0"/>
                </a:solidFill>
              </a:rPr>
              <a:t>(note the background rate)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85ED1-B384-C456-F3DD-9758FAB4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58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0137-A44E-6845-B5F5-16FBF092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Biotic Changes – Species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4DDF0-E3E8-5C4E-8AC6-562FCB593A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733" y="1690688"/>
            <a:ext cx="6653298" cy="5083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36CD05-D8BA-EA4C-9649-BFFECABF95B0}"/>
              </a:ext>
            </a:extLst>
          </p:cNvPr>
          <p:cNvSpPr txBox="1"/>
          <p:nvPr/>
        </p:nvSpPr>
        <p:spPr>
          <a:xfrm>
            <a:off x="10286927" y="6488668"/>
            <a:ext cx="19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Pimm et al. (2014)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4C8F7-657A-5540-B16F-655E7FB60AE4}"/>
              </a:ext>
            </a:extLst>
          </p:cNvPr>
          <p:cNvSpPr txBox="1"/>
          <p:nvPr/>
        </p:nvSpPr>
        <p:spPr>
          <a:xfrm>
            <a:off x="8359785" y="3016156"/>
            <a:ext cx="3486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The number of species increases with space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ED1A0-A681-ED1E-8888-D44A7FA5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20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AD53-A274-3149-A932-B8FC93D2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Biotic Changes - Invasion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8B0FB-3F65-0447-8AD2-9B5833DDA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075" y="1690688"/>
            <a:ext cx="8000409" cy="432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F615F-F81C-344E-B5E2-70BF88BB0DB9}"/>
              </a:ext>
            </a:extLst>
          </p:cNvPr>
          <p:cNvSpPr txBox="1"/>
          <p:nvPr/>
        </p:nvSpPr>
        <p:spPr>
          <a:xfrm>
            <a:off x="10443262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616B9-7E36-C740-A4DC-B31C560E59BF}"/>
              </a:ext>
            </a:extLst>
          </p:cNvPr>
          <p:cNvSpPr txBox="1"/>
          <p:nvPr/>
        </p:nvSpPr>
        <p:spPr>
          <a:xfrm>
            <a:off x="8911988" y="2612350"/>
            <a:ext cx="2693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Invasive species are threatening all across the globe.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What might explain these patterns?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103A-4A02-912E-B03E-AF51EFE2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10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AD53-A274-3149-A932-B8FC93D2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Biotic Changes - Invasion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38B0FB-3F65-0447-8AD2-9B5833DDA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597" y="1949994"/>
            <a:ext cx="6853616" cy="4287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A6443-28CA-C749-8FF3-4188B293A8EB}"/>
              </a:ext>
            </a:extLst>
          </p:cNvPr>
          <p:cNvSpPr txBox="1"/>
          <p:nvPr/>
        </p:nvSpPr>
        <p:spPr>
          <a:xfrm>
            <a:off x="10443262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A65B1-7404-FE95-F10B-5A0D440F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79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AD53-A274-3149-A932-B8FC93D2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Biotic Changes - Invasion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555C1-B97F-804C-9ED8-D04F7033D7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8093" y="1514901"/>
            <a:ext cx="4571758" cy="4881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713C0F-6C2A-EB42-BCF7-B96E0F922ACC}"/>
              </a:ext>
            </a:extLst>
          </p:cNvPr>
          <p:cNvSpPr txBox="1"/>
          <p:nvPr/>
        </p:nvSpPr>
        <p:spPr>
          <a:xfrm>
            <a:off x="10443262" y="6488668"/>
            <a:ext cx="18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et al. (2016)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97C87-7CF3-5A41-7045-3F65CD8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386F-881E-FD88-3722-C1E30B2A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FF000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biotic</a:t>
            </a:r>
            <a:r>
              <a:rPr lang="en-US" dirty="0"/>
              <a:t> environment influence organismal functioning?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457E2-354D-4255-9402-94B5B3564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6A23-4276-7027-D83E-7DC7042A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9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2862C-BF5B-BF67-A755-8DFEA1E8B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AD65-DC61-9003-75ED-9D642C09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aspects of the </a:t>
            </a:r>
            <a:r>
              <a:rPr lang="en-US" dirty="0">
                <a:solidFill>
                  <a:srgbClr val="FF0000"/>
                </a:solidFill>
              </a:rPr>
              <a:t>abiotic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biotic</a:t>
            </a:r>
            <a:r>
              <a:rPr lang="en-US" dirty="0"/>
              <a:t> environment influence organismal functioning?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46CD7-04CB-0CF2-4623-10CDFE686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an organism (human, microbe, dog, etc.) and list a few abiotic and biotic factors that might influence how that organism functions in an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9742F-DA24-ED04-262A-10051F56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37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B47D0-4CFB-378C-DB9F-EEFB0515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Ecology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1CC28FF-BB22-1DC2-F532-894901BBF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019336"/>
              </p:ext>
            </p:extLst>
          </p:nvPr>
        </p:nvGraphicFramePr>
        <p:xfrm>
          <a:off x="2032000" y="12646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D84CCEF9-7CF9-F125-E1F7-C8BCD2B97AFD}"/>
              </a:ext>
            </a:extLst>
          </p:cNvPr>
          <p:cNvSpPr/>
          <p:nvPr/>
        </p:nvSpPr>
        <p:spPr>
          <a:xfrm>
            <a:off x="9458037" y="2660073"/>
            <a:ext cx="489527" cy="184727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BE5F-3703-9871-4F33-A79A937FB8EB}"/>
              </a:ext>
            </a:extLst>
          </p:cNvPr>
          <p:cNvSpPr txBox="1"/>
          <p:nvPr/>
        </p:nvSpPr>
        <p:spPr>
          <a:xfrm>
            <a:off x="8840448" y="2013742"/>
            <a:ext cx="172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Spatiotemporal</a:t>
            </a:r>
          </a:p>
          <a:p>
            <a:pPr algn="ctr"/>
            <a:r>
              <a:rPr lang="en-US" dirty="0"/>
              <a:t>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3D2FAD-C3D5-AEBA-B97B-6DB40A40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4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86EAC-32DC-39E3-B3FC-CD3144FB3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1074C4-6557-4A43-38FF-91DCA4ED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FF0000"/>
                </a:solidFill>
              </a:rPr>
              <a:t>ecosystem</a:t>
            </a:r>
            <a:r>
              <a:rPr lang="en-US" dirty="0"/>
              <a:t> ecology?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3FB76-BF04-127D-3857-30712F3E0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system that includes all interactions among and between organisms and their environment.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27D0B2-53C4-D7D9-E3EA-918A7748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E24D-7C79-6941-874E-A9129927CA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0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1164</Words>
  <Application>Microsoft Macintosh PowerPoint</Application>
  <PresentationFormat>Widescreen</PresentationFormat>
  <Paragraphs>251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Office Theme</vt:lpstr>
      <vt:lpstr>Quick icebreaker!</vt:lpstr>
      <vt:lpstr>Chapter 1: The Ecosystem Concept</vt:lpstr>
      <vt:lpstr>What is ecosystem ecology?</vt:lpstr>
      <vt:lpstr>What is ecosystem ecology?</vt:lpstr>
      <vt:lpstr>What is ecosystem ecology?</vt:lpstr>
      <vt:lpstr>What aspects of the abiotic and biotic environment influence organismal functioning?</vt:lpstr>
      <vt:lpstr>What aspects of the abiotic and biotic environment influence organismal functioning?</vt:lpstr>
      <vt:lpstr>Hierarchy of Ecology</vt:lpstr>
      <vt:lpstr>What is ecosystem ecology?</vt:lpstr>
      <vt:lpstr>What are some examples of ecosystems?</vt:lpstr>
      <vt:lpstr>PowerPoint Presentation</vt:lpstr>
      <vt:lpstr>Ecosystem ecology is the study of the interactions between organisms and their environment as an integrated system</vt:lpstr>
      <vt:lpstr>Ecosystem ecology is a game of pools and fluxes</vt:lpstr>
      <vt:lpstr>PowerPoint Presentation</vt:lpstr>
      <vt:lpstr>Ecosystem ecology seeks to answer questions like:</vt:lpstr>
      <vt:lpstr>Ecosystem processes can be studied at many spatial scales</vt:lpstr>
      <vt:lpstr>What are some examples of ecosystem processes?   What scale might these processes be measured?</vt:lpstr>
      <vt:lpstr>Ecosystem processes are an emergent property product of different ecological hierarchies</vt:lpstr>
      <vt:lpstr>Given this, ecosystem ecology depends on information from physiological, population, and community ecology</vt:lpstr>
      <vt:lpstr>Ecosystem processes are regulated by several state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succession is the result of state factor changes</vt:lpstr>
      <vt:lpstr>Lake Michigan dunes</vt:lpstr>
      <vt:lpstr>Lake Michigan dunes</vt:lpstr>
      <vt:lpstr>Lake Michigan dunes</vt:lpstr>
      <vt:lpstr>Ecosystem processes are driven by multiple interacting factors (including state factors)</vt:lpstr>
      <vt:lpstr>Ecosystem services: “things an ecosystem provides”</vt:lpstr>
      <vt:lpstr>What “services” do humans get from ecosystems?</vt:lpstr>
      <vt:lpstr>PowerPoint Presentation</vt:lpstr>
      <vt:lpstr>Human Domination of Earth’s Ecosystems</vt:lpstr>
      <vt:lpstr>Humans have many direct and indirect effects on the Earth system</vt:lpstr>
      <vt:lpstr>Humans have altered several major components of the Earth system</vt:lpstr>
      <vt:lpstr>Humans have many direct and indirect effects on the Earth system</vt:lpstr>
      <vt:lpstr>Land transformation</vt:lpstr>
      <vt:lpstr>PowerPoint Presentation</vt:lpstr>
      <vt:lpstr>Progressive land transformation (Foley et al. 2005)</vt:lpstr>
      <vt:lpstr>Humans have many direct and indirect effects on the Earth system</vt:lpstr>
      <vt:lpstr>Biogeochemistry - Carbon</vt:lpstr>
      <vt:lpstr>Geographical distribution of fossil fuel CO2 emissions is highly correlated with urban hubs</vt:lpstr>
      <vt:lpstr>Biogeochemistry - Water</vt:lpstr>
      <vt:lpstr>Biogeochemistry - Nitrogen</vt:lpstr>
      <vt:lpstr>Humans have many direct and indirect effects on the Earth system</vt:lpstr>
      <vt:lpstr>Biotic change – Species loss</vt:lpstr>
      <vt:lpstr>Biotic Changes – Species Loss</vt:lpstr>
      <vt:lpstr>Biotic Changes - Invasion</vt:lpstr>
      <vt:lpstr>Biotic Changes - Invasion</vt:lpstr>
      <vt:lpstr>Biotic Changes - Invasion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9</cp:revision>
  <dcterms:created xsi:type="dcterms:W3CDTF">2026-01-20T22:11:14Z</dcterms:created>
  <dcterms:modified xsi:type="dcterms:W3CDTF">2026-01-27T20:22:15Z</dcterms:modified>
</cp:coreProperties>
</file>